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19"/>
  </p:notesMasterIdLst>
  <p:sldIdLst>
    <p:sldId id="256" r:id="rId4"/>
    <p:sldId id="258" r:id="rId5"/>
    <p:sldId id="259" r:id="rId6"/>
    <p:sldId id="257" r:id="rId7"/>
    <p:sldId id="260" r:id="rId8"/>
    <p:sldId id="265" r:id="rId9"/>
    <p:sldId id="274" r:id="rId10"/>
    <p:sldId id="275" r:id="rId11"/>
    <p:sldId id="270" r:id="rId12"/>
    <p:sldId id="261" r:id="rId13"/>
    <p:sldId id="277" r:id="rId14"/>
    <p:sldId id="264" r:id="rId15"/>
    <p:sldId id="276" r:id="rId16"/>
    <p:sldId id="271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Sheet2!$C$1:$F$1</c:f>
              <c:strCache>
                <c:ptCount val="4"/>
                <c:pt idx="0">
                  <c:v>Landfill</c:v>
                </c:pt>
                <c:pt idx="1">
                  <c:v>Single-stream recycle</c:v>
                </c:pt>
                <c:pt idx="2">
                  <c:v>Other recycle</c:v>
                </c:pt>
                <c:pt idx="3">
                  <c:v>Compost</c:v>
                </c:pt>
              </c:strCache>
            </c:strRef>
          </c:cat>
          <c:val>
            <c:numRef>
              <c:f>Sheet2!$C$3:$F$3</c:f>
              <c:numCache>
                <c:formatCode>0%</c:formatCode>
                <c:ptCount val="4"/>
                <c:pt idx="0">
                  <c:v>0.28212262744708339</c:v>
                </c:pt>
                <c:pt idx="1">
                  <c:v>0.32425717976746499</c:v>
                </c:pt>
                <c:pt idx="2">
                  <c:v>9.8976448375236017E-2</c:v>
                </c:pt>
                <c:pt idx="3">
                  <c:v>0.29464374441021568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246007713920607"/>
          <c:y val="0.15005665230982723"/>
          <c:w val="0.31969719138547303"/>
          <c:h val="0.793630582651475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DF785-4EF0-49A1-B678-D994F8F961E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109D-1925-453C-A2C4-2B4A1A0B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some of the videos. </a:t>
            </a:r>
          </a:p>
          <a:p>
            <a:r>
              <a:rPr lang="en-US" dirty="0" smtClean="0"/>
              <a:t>Review the agenda posted on the wall</a:t>
            </a:r>
            <a:r>
              <a:rPr lang="en-US" baseline="0" dirty="0" smtClean="0"/>
              <a:t> for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3EA3E-7600-4C3E-9B1B-94E683D69C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9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Signify</a:t>
            </a:r>
            <a:r>
              <a:rPr lang="en-US" baseline="0" dirty="0" smtClean="0"/>
              <a:t> commitment made by Sally Mason in 2010 as well as the ongoing commitments exemplified everyday on 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1066-F4AE-4B97-9516-5309C45EFC9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ways waste reduction adds value (not an attractive slide, currently)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1066-F4AE-4B97-9516-5309C45EFC9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7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waste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1066-F4AE-4B97-9516-5309C45EFC9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6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how we will model our values on campus, physically and </a:t>
            </a:r>
            <a:r>
              <a:rPr lang="en-US" baseline="0" smtClean="0"/>
              <a:t>socially.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1066-F4AE-4B97-9516-5309C45EFC9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5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0C1B-B572-435A-82B8-55538E3862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2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3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5715000"/>
            <a:ext cx="12192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1930400" y="1600200"/>
            <a:ext cx="9855200" cy="0"/>
          </a:xfrm>
          <a:prstGeom prst="line">
            <a:avLst/>
          </a:prstGeom>
          <a:noFill/>
          <a:ln w="9525">
            <a:solidFill>
              <a:srgbClr val="FEC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11" descr="FM_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15014"/>
            <a:ext cx="31496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76201"/>
            <a:ext cx="10972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1752600"/>
            <a:ext cx="100584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0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5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76000" cy="1249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0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4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36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03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34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67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5715000"/>
            <a:ext cx="12192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1930400" y="1600200"/>
            <a:ext cx="9855200" cy="0"/>
          </a:xfrm>
          <a:prstGeom prst="line">
            <a:avLst/>
          </a:prstGeom>
          <a:noFill/>
          <a:ln w="9525">
            <a:solidFill>
              <a:srgbClr val="FEC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11" descr="FM_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15014"/>
            <a:ext cx="31496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76201"/>
            <a:ext cx="10972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1752600"/>
            <a:ext cx="100584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81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6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76000" cy="1249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8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7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0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606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6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0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DD53A-5C0B-4295-98F7-4A63EEB568B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297A-6155-4299-B80E-AC4FAEA6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1760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76400"/>
            <a:ext cx="1087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0" y="5715000"/>
            <a:ext cx="12192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1930400" y="1600200"/>
            <a:ext cx="9855200" cy="0"/>
          </a:xfrm>
          <a:prstGeom prst="line">
            <a:avLst/>
          </a:prstGeom>
          <a:noFill/>
          <a:ln w="9525">
            <a:solidFill>
              <a:srgbClr val="FEC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0" name="Picture 11" descr="FM_logo.bmp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15014"/>
            <a:ext cx="31496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-101600" y="5668964"/>
            <a:ext cx="12496800" cy="46037"/>
          </a:xfrm>
          <a:prstGeom prst="rect">
            <a:avLst/>
          </a:prstGeom>
          <a:solidFill>
            <a:srgbClr val="F4C7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6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1760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76400"/>
            <a:ext cx="1087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0" y="5715000"/>
            <a:ext cx="12192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1930400" y="1600200"/>
            <a:ext cx="9855200" cy="0"/>
          </a:xfrm>
          <a:prstGeom prst="line">
            <a:avLst/>
          </a:prstGeom>
          <a:noFill/>
          <a:ln w="9525">
            <a:solidFill>
              <a:srgbClr val="FEC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0" name="Picture 11" descr="FM_logo.bmp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15014"/>
            <a:ext cx="31496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-101600" y="5668964"/>
            <a:ext cx="12496800" cy="46037"/>
          </a:xfrm>
          <a:prstGeom prst="rect">
            <a:avLst/>
          </a:prstGeom>
          <a:solidFill>
            <a:srgbClr val="F4C7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5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cycle@uiowa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hyperlink" Target="mailto:dave-jackson@uiowa.edu" TargetMode="External"/><Relationship Id="rId4" Type="http://schemas.openxmlformats.org/officeDocument/2006/relationships/hyperlink" Target="mailto:eric-holthaus@uiow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ustainability.uiowa.edu/topics/recycle/initiatives-across-campus/tiny-trash/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438400"/>
            <a:ext cx="59436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Growing Values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through</a:t>
            </a:r>
            <a:endParaRPr lang="en-US" sz="4400" dirty="0"/>
          </a:p>
          <a:p>
            <a:pPr marL="0" indent="0" algn="ctr">
              <a:buNone/>
            </a:pPr>
            <a:r>
              <a:rPr lang="en-US" sz="5400" b="1" dirty="0"/>
              <a:t>Waste Reduction</a:t>
            </a:r>
          </a:p>
        </p:txBody>
      </p:sp>
      <p:pic>
        <p:nvPicPr>
          <p:cNvPr id="4" name="Picture 2" descr="FanGat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514600" cy="179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"/>
            <a:ext cx="1721480" cy="17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1"/>
            <a:ext cx="2895600" cy="17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82" y="1"/>
            <a:ext cx="2012849" cy="17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0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53089"/>
              </p:ext>
            </p:extLst>
          </p:nvPr>
        </p:nvGraphicFramePr>
        <p:xfrm>
          <a:off x="648547" y="1209379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FY13</a:t>
                      </a:r>
                      <a:endParaRPr lang="en-US" sz="11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Hospital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GEF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Housing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Athletics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IMU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Campus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65054"/>
              </p:ext>
            </p:extLst>
          </p:nvPr>
        </p:nvGraphicFramePr>
        <p:xfrm>
          <a:off x="10685273" y="1172464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Diversion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17203"/>
              </p:ext>
            </p:extLst>
          </p:nvPr>
        </p:nvGraphicFramePr>
        <p:xfrm>
          <a:off x="9918531" y="1177883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7,457,416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5,753,974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2,681,696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273,923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395,758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16,550,395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97193"/>
              </p:ext>
            </p:extLst>
          </p:nvPr>
        </p:nvGraphicFramePr>
        <p:xfrm>
          <a:off x="9143322" y="1183979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Total </a:t>
                      </a:r>
                      <a:endParaRPr lang="en-US" sz="1100" b="1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Recycle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1,897,438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2,317,029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1,097,566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87,659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116,468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5,503,788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38678"/>
              </p:ext>
            </p:extLst>
          </p:nvPr>
        </p:nvGraphicFramePr>
        <p:xfrm>
          <a:off x="1416981" y="1206331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BLS trash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932,660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3,436,945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1,584,130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186,264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279,290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6,419,289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52959"/>
              </p:ext>
            </p:extLst>
          </p:nvPr>
        </p:nvGraphicFramePr>
        <p:xfrm>
          <a:off x="2191173" y="1203283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Hawkeye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4,262,754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4,262,754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75517"/>
              </p:ext>
            </p:extLst>
          </p:nvPr>
        </p:nvGraphicFramePr>
        <p:xfrm>
          <a:off x="2965365" y="1200235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err="1">
                          <a:effectLst/>
                        </a:rPr>
                        <a:t>Stericycle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364,564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364,564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426453"/>
              </p:ext>
            </p:extLst>
          </p:nvPr>
        </p:nvGraphicFramePr>
        <p:xfrm>
          <a:off x="3730413" y="1197187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Single-stream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1,324,924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1,577,683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578,057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65,843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81,768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3,628,275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75015"/>
              </p:ext>
            </p:extLst>
          </p:nvPr>
        </p:nvGraphicFramePr>
        <p:xfrm>
          <a:off x="4504605" y="1194139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Shredding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263,117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161,442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1,359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426,623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66344"/>
              </p:ext>
            </p:extLst>
          </p:nvPr>
        </p:nvGraphicFramePr>
        <p:xfrm>
          <a:off x="5278797" y="1191091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Cooking oil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16,212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28,950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3,341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48,503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73410"/>
              </p:ext>
            </p:extLst>
          </p:nvPr>
        </p:nvGraphicFramePr>
        <p:xfrm>
          <a:off x="6052989" y="1188043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Gowns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3,565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10,100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13,665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55543"/>
              </p:ext>
            </p:extLst>
          </p:nvPr>
        </p:nvGraphicFramePr>
        <p:xfrm>
          <a:off x="6827181" y="1184995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Organics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39,620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229,970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21,816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321,406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75868"/>
              </p:ext>
            </p:extLst>
          </p:nvPr>
        </p:nvGraphicFramePr>
        <p:xfrm>
          <a:off x="7601373" y="1181947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Move-out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9,884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9,884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95510"/>
              </p:ext>
            </p:extLst>
          </p:nvPr>
        </p:nvGraphicFramePr>
        <p:xfrm>
          <a:off x="8375565" y="1178899"/>
          <a:ext cx="756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Surplus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555,432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1,055,432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8478" y="3805259"/>
            <a:ext cx="561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Snapshot, 2 years before and 2 years after single-stream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GEF:  Waste </a:t>
            </a:r>
            <a:r>
              <a:rPr lang="en-US" dirty="0" smtClean="0">
                <a:solidFill>
                  <a:srgbClr val="FF0000"/>
                </a:solidFill>
              </a:rPr>
              <a:t>up 21%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recycling down </a:t>
            </a:r>
            <a:r>
              <a:rPr lang="en-US" dirty="0" smtClean="0">
                <a:solidFill>
                  <a:srgbClr val="0070C0"/>
                </a:solidFill>
              </a:rPr>
              <a:t>up 43%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Housing:  Waste </a:t>
            </a:r>
            <a:r>
              <a:rPr lang="en-US" dirty="0" smtClean="0">
                <a:solidFill>
                  <a:srgbClr val="0070C0"/>
                </a:solidFill>
              </a:rPr>
              <a:t>down 14%</a:t>
            </a:r>
            <a:r>
              <a:rPr lang="en-US" dirty="0" smtClean="0"/>
              <a:t>, recycling </a:t>
            </a:r>
            <a:r>
              <a:rPr lang="en-US" dirty="0" smtClean="0">
                <a:solidFill>
                  <a:srgbClr val="0070C0"/>
                </a:solidFill>
              </a:rPr>
              <a:t>up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Hospital:  Waste </a:t>
            </a:r>
            <a:r>
              <a:rPr lang="en-US" dirty="0" smtClean="0">
                <a:solidFill>
                  <a:srgbClr val="0070C0"/>
                </a:solidFill>
              </a:rPr>
              <a:t>down 13%</a:t>
            </a:r>
            <a:r>
              <a:rPr lang="en-US" dirty="0" smtClean="0"/>
              <a:t>, recycling </a:t>
            </a:r>
            <a:r>
              <a:rPr lang="en-US" dirty="0" smtClean="0">
                <a:solidFill>
                  <a:srgbClr val="0070C0"/>
                </a:solidFill>
              </a:rPr>
              <a:t>up 43%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61878" y="3805259"/>
            <a:ext cx="424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this not include?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Landscape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Hazardous and radioactive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Motor oil, tires, buses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Construction </a:t>
            </a:r>
            <a:r>
              <a:rPr lang="en-US" dirty="0"/>
              <a:t>and demolition </a:t>
            </a:r>
            <a:r>
              <a:rPr lang="en-US" dirty="0" smtClean="0"/>
              <a:t>waste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7184" y="65024"/>
            <a:ext cx="5996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Data, what do we know?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50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6057"/>
              </p:ext>
            </p:extLst>
          </p:nvPr>
        </p:nvGraphicFramePr>
        <p:xfrm>
          <a:off x="6302297" y="1676400"/>
          <a:ext cx="4439194" cy="36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51"/>
                <a:gridCol w="1072979"/>
                <a:gridCol w="172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Diversion Leaders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Diversion Rate (%)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Diversion Activities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Mossman Business Services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79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Single-stream (houses UI Printing)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University Services Building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64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Single-stream,</a:t>
                      </a:r>
                      <a:r>
                        <a:rPr lang="en-US" sz="1100" baseline="0" dirty="0" smtClean="0"/>
                        <a:t> shredding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Lindquist Center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Single-stream, shredding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Hillcrest Residence Hall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57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Single-stream,</a:t>
                      </a:r>
                      <a:r>
                        <a:rPr lang="en-US" sz="1100" baseline="0" dirty="0" smtClean="0"/>
                        <a:t> composting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Clinton Street Building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Single-stream,</a:t>
                      </a:r>
                      <a:r>
                        <a:rPr lang="en-US" sz="1100" baseline="0" dirty="0" smtClean="0"/>
                        <a:t> minimal shredding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Calvin Hall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55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Single-stream, shredding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Boyd Law Building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Single-stream, minimal shredding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Burge Residence Hall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Single-stream, composting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99535"/>
              </p:ext>
            </p:extLst>
          </p:nvPr>
        </p:nvGraphicFramePr>
        <p:xfrm>
          <a:off x="1264630" y="1676400"/>
          <a:ext cx="443919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51"/>
                <a:gridCol w="1072979"/>
                <a:gridCol w="172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Weight Leaders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Weight (</a:t>
                      </a:r>
                      <a:r>
                        <a:rPr lang="en-US" sz="1200" dirty="0" err="1" smtClean="0"/>
                        <a:t>lbs</a:t>
                      </a:r>
                      <a:r>
                        <a:rPr lang="en-US" sz="12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Diversion Rate (%)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Burge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511,117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46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Hawkeye Court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405,090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Education Building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395,456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35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361,058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26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Hillcrest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331,978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57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Dentistry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296,120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27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Bowen Sciences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274,064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29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2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69095985"/>
              </p:ext>
            </p:extLst>
          </p:nvPr>
        </p:nvGraphicFramePr>
        <p:xfrm>
          <a:off x="7461454" y="3086109"/>
          <a:ext cx="4017223" cy="246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150183" y="2918031"/>
            <a:ext cx="287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Average waste audit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03118" y="177412"/>
            <a:ext cx="3989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Emerging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Landscape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Hazardous and radioactive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Motor oil, tires, </a:t>
            </a:r>
            <a:r>
              <a:rPr lang="en-US" dirty="0" smtClean="0"/>
              <a:t>buses, batteries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Construction and demolition </a:t>
            </a:r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09681" y="1740131"/>
            <a:ext cx="3827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Tiny Trash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Glass, plastic bags, and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Contract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Campus vendors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C&amp;D contractors</a:t>
            </a:r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2055080" y="4677210"/>
            <a:ext cx="1329267" cy="685800"/>
          </a:xfrm>
          <a:prstGeom prst="bentConnector3">
            <a:avLst>
              <a:gd name="adj1" fmla="val 46178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>
            <a:off x="3377426" y="4677210"/>
            <a:ext cx="720441" cy="267324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4097867" y="4741334"/>
            <a:ext cx="491067" cy="203200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4588934" y="3183467"/>
            <a:ext cx="1667933" cy="1568804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71266" y="517834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33%</a:t>
            </a:r>
            <a:endParaRPr lang="en-US" dirty="0"/>
          </a:p>
        </p:txBody>
      </p:sp>
      <p:cxnSp>
        <p:nvCxnSpPr>
          <p:cNvPr id="45" name="Elbow Connector 44"/>
          <p:cNvCxnSpPr/>
          <p:nvPr/>
        </p:nvCxnSpPr>
        <p:spPr>
          <a:xfrm flipV="1">
            <a:off x="6256867" y="2652596"/>
            <a:ext cx="1049189" cy="530871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7306056" y="1938015"/>
            <a:ext cx="1140098" cy="714581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954071" y="100615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60%</a:t>
            </a:r>
            <a:endParaRPr lang="en-US" sz="2400" b="1" dirty="0"/>
          </a:p>
        </p:txBody>
      </p:sp>
      <p:cxnSp>
        <p:nvCxnSpPr>
          <p:cNvPr id="59" name="Elbow Connector 58"/>
          <p:cNvCxnSpPr/>
          <p:nvPr/>
        </p:nvCxnSpPr>
        <p:spPr>
          <a:xfrm flipV="1">
            <a:off x="9194479" y="944033"/>
            <a:ext cx="1144950" cy="643466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8446154" y="1587499"/>
            <a:ext cx="748325" cy="364067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5400000" flipH="1" flipV="1">
            <a:off x="9217594" y="-405744"/>
            <a:ext cx="2488965" cy="235521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35" grpId="0"/>
      <p:bldP spid="44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Scenarios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72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784" y="1630680"/>
            <a:ext cx="8723376" cy="3962400"/>
          </a:xfrm>
        </p:spPr>
        <p:txBody>
          <a:bodyPr/>
          <a:lstStyle/>
          <a:p>
            <a:r>
              <a:rPr lang="en-US" dirty="0" smtClean="0"/>
              <a:t>Strategies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Tiny Trash Projects (+ public and classroom)</a:t>
            </a:r>
          </a:p>
          <a:p>
            <a:pPr lvl="1"/>
            <a:r>
              <a:rPr lang="en-US" sz="2400" dirty="0" smtClean="0"/>
              <a:t>Organics (Burge and public)</a:t>
            </a:r>
            <a:endParaRPr lang="en-US" sz="2400" dirty="0"/>
          </a:p>
          <a:p>
            <a:pPr lvl="1"/>
            <a:r>
              <a:rPr lang="en-US" sz="2400" dirty="0" smtClean="0"/>
              <a:t>Hospital</a:t>
            </a:r>
            <a:endParaRPr lang="en-US" sz="2400" dirty="0"/>
          </a:p>
          <a:p>
            <a:pPr lvl="1"/>
            <a:r>
              <a:rPr lang="en-US" sz="2400" dirty="0" smtClean="0"/>
              <a:t>Purchasing (catering, campus vendors, C&amp;D contractors)</a:t>
            </a:r>
          </a:p>
          <a:p>
            <a:pPr lvl="1"/>
            <a:r>
              <a:rPr lang="en-US" sz="2400" dirty="0" smtClean="0"/>
              <a:t>Comprehensive </a:t>
            </a:r>
            <a:r>
              <a:rPr lang="en-US" sz="2400" dirty="0" smtClean="0"/>
              <a:t>recycling options </a:t>
            </a:r>
            <a:r>
              <a:rPr lang="en-US" sz="2400" dirty="0" smtClean="0"/>
              <a:t>and data collection</a:t>
            </a:r>
          </a:p>
          <a:p>
            <a:pPr lvl="1"/>
            <a:r>
              <a:rPr lang="en-US" sz="2400" dirty="0" smtClean="0"/>
              <a:t>Teams</a:t>
            </a:r>
          </a:p>
          <a:p>
            <a:r>
              <a:rPr lang="en-US" dirty="0"/>
              <a:t>Recycling and Waste Reduction Committee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43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52600" y="1676400"/>
            <a:ext cx="868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hlinkClick r:id="rId3"/>
              </a:rPr>
              <a:t>r</a:t>
            </a:r>
            <a:r>
              <a:rPr lang="en-US" b="1" dirty="0">
                <a:hlinkClick r:id="rId3"/>
              </a:rPr>
              <a:t>ecycle.uiowa.edu</a:t>
            </a:r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Eric Holthaus, Recycling Coordinator, </a:t>
            </a:r>
            <a:r>
              <a:rPr lang="en-US" sz="2400" b="1" dirty="0">
                <a:hlinkClick r:id="rId4"/>
              </a:rPr>
              <a:t>eric-holthaus@uiowa.edu</a:t>
            </a:r>
            <a:endParaRPr lang="en-US" sz="2400" b="1" dirty="0"/>
          </a:p>
          <a:p>
            <a:r>
              <a:rPr lang="en-US" sz="2400" b="1" dirty="0"/>
              <a:t>Dave Jackson, Assistant to Associate VP, </a:t>
            </a:r>
            <a:r>
              <a:rPr lang="en-US" sz="2400" b="1" dirty="0">
                <a:hlinkClick r:id="rId5"/>
              </a:rPr>
              <a:t>dave-jackson@uiowa.edu</a:t>
            </a:r>
            <a:r>
              <a:rPr lang="en-US" sz="2400" b="1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35" y="152401"/>
            <a:ext cx="3124200" cy="13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it to win it</a:t>
            </a:r>
            <a:endParaRPr lang="en-US" b="1" dirty="0"/>
          </a:p>
        </p:txBody>
      </p:sp>
      <p:pic>
        <p:nvPicPr>
          <p:cNvPr id="8" name="Picture 2" descr="FanGat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767588"/>
            <a:ext cx="4252193" cy="30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67588"/>
            <a:ext cx="2133600" cy="30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64277" y="5189083"/>
            <a:ext cx="14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Commitment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06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value adds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3820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Recycling is something that you can feel good about!</a:t>
            </a:r>
          </a:p>
          <a:p>
            <a:r>
              <a:rPr lang="en-US" sz="1800" b="1" dirty="0"/>
              <a:t>Environmental</a:t>
            </a:r>
            <a:r>
              <a:rPr lang="en-US" sz="1800" dirty="0"/>
              <a:t>:  Conserve energy and landscapes.</a:t>
            </a:r>
          </a:p>
          <a:p>
            <a:r>
              <a:rPr lang="en-US" sz="1800" b="1" dirty="0"/>
              <a:t>Economic</a:t>
            </a:r>
            <a:r>
              <a:rPr lang="en-US" sz="1800" dirty="0"/>
              <a:t>:  Why pay to throw away?  We landfill $1.5 million worth of recyclable items each year.  Recycling supports over 10,000 jobs in Iowa.  Recycling 10,000 tons of plastic supports 93 jobs while landfilling that much supports 1.</a:t>
            </a:r>
          </a:p>
          <a:p>
            <a:r>
              <a:rPr lang="en-US" sz="1800" b="1" dirty="0"/>
              <a:t>UI Mission</a:t>
            </a:r>
            <a:r>
              <a:rPr lang="en-US" sz="1800" dirty="0"/>
              <a:t>:  Preparing citizens, leaders, and problem solvers of tomorrow</a:t>
            </a:r>
          </a:p>
          <a:p>
            <a:r>
              <a:rPr lang="en-US" sz="1800" b="1" dirty="0"/>
              <a:t>Recruitment</a:t>
            </a:r>
            <a:r>
              <a:rPr lang="en-US" sz="1800" dirty="0"/>
              <a:t>:  69% of students consider sustainability as a factor</a:t>
            </a:r>
          </a:p>
          <a:p>
            <a:r>
              <a:rPr lang="en-US" sz="1800" b="1" dirty="0"/>
              <a:t>Health</a:t>
            </a:r>
            <a:r>
              <a:rPr lang="en-US" sz="1800" dirty="0"/>
              <a:t>: Custodians can spend more time cleaning for health, which means a healthier environment for you and fewer injuries for them</a:t>
            </a:r>
          </a:p>
          <a:p>
            <a:r>
              <a:rPr lang="en-US" sz="1800" b="1" dirty="0"/>
              <a:t>Avoided costs</a:t>
            </a:r>
            <a:r>
              <a:rPr lang="en-US" sz="1800" dirty="0"/>
              <a:t>:  Fewer liners and fewer bins </a:t>
            </a:r>
            <a:endParaRPr lang="en-US" sz="1800" b="1" dirty="0"/>
          </a:p>
          <a:p>
            <a:r>
              <a:rPr lang="en-US" sz="1800" b="1" dirty="0"/>
              <a:t>Student Success</a:t>
            </a:r>
            <a:r>
              <a:rPr lang="en-US" sz="1800" dirty="0"/>
              <a:t>:  Opportunities abound (UISG, Delta Tau Delta, “Sustainable Systems” Class, ECO Hawk, UI Environmental Coalition, Associated Residence Halls)</a:t>
            </a:r>
          </a:p>
        </p:txBody>
      </p:sp>
      <p:sp>
        <p:nvSpPr>
          <p:cNvPr id="4" name="Oval 3"/>
          <p:cNvSpPr/>
          <p:nvPr/>
        </p:nvSpPr>
        <p:spPr>
          <a:xfrm>
            <a:off x="2895600" y="76200"/>
            <a:ext cx="6400800" cy="5410200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valuable about </a:t>
            </a:r>
            <a:br>
              <a:rPr lang="en-US" b="1" dirty="0" smtClean="0"/>
            </a:br>
            <a:r>
              <a:rPr lang="en-US" b="1" dirty="0" smtClean="0"/>
              <a:t>waste reduction?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828800"/>
            <a:ext cx="4038600" cy="3810000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Waste reduction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dirty="0"/>
              <a:t>Reduce</a:t>
            </a:r>
          </a:p>
          <a:p>
            <a:pPr marL="0" indent="0" algn="ctr">
              <a:buNone/>
            </a:pPr>
            <a:r>
              <a:rPr lang="en-US" sz="2400" dirty="0"/>
              <a:t>Reuse</a:t>
            </a:r>
          </a:p>
          <a:p>
            <a:pPr marL="0" indent="0" algn="ctr">
              <a:buNone/>
            </a:pPr>
            <a:r>
              <a:rPr lang="en-US" sz="2400" dirty="0"/>
              <a:t>Recycle</a:t>
            </a:r>
          </a:p>
          <a:p>
            <a:pPr marL="0" indent="0" algn="ctr">
              <a:buNone/>
            </a:pPr>
            <a:r>
              <a:rPr lang="en-US" sz="2400" u="sng" dirty="0" smtClean="0"/>
              <a:t>Reimagine</a:t>
            </a:r>
            <a:endParaRPr lang="en-US" sz="2400" u="sng" dirty="0"/>
          </a:p>
        </p:txBody>
      </p:sp>
      <p:sp>
        <p:nvSpPr>
          <p:cNvPr id="9" name="Oval 8"/>
          <p:cNvSpPr/>
          <p:nvPr/>
        </p:nvSpPr>
        <p:spPr>
          <a:xfrm>
            <a:off x="5869709" y="1828800"/>
            <a:ext cx="3352800" cy="3124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1043" y="3296227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Landfill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2605337"/>
            <a:ext cx="19812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11" idx="3"/>
            <a:endCxn id="11" idx="7"/>
          </p:cNvCxnSpPr>
          <p:nvPr/>
        </p:nvCxnSpPr>
        <p:spPr>
          <a:xfrm flipV="1">
            <a:off x="3109540" y="2884318"/>
            <a:ext cx="1400920" cy="13470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culture of waste reduction: 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676400"/>
            <a:ext cx="10067544" cy="3962400"/>
          </a:xfrm>
        </p:spPr>
        <p:txBody>
          <a:bodyPr/>
          <a:lstStyle/>
          <a:p>
            <a:r>
              <a:rPr lang="en-US" sz="2400" b="1" dirty="0" smtClean="0"/>
              <a:t>Physically</a:t>
            </a:r>
            <a:r>
              <a:rPr lang="en-US" sz="2000" b="1" dirty="0" smtClean="0"/>
              <a:t>:  </a:t>
            </a:r>
            <a:r>
              <a:rPr lang="en-US" sz="2000" dirty="0" smtClean="0"/>
              <a:t>Look around you:  It is clear that recycling and waste reduction is valued.</a:t>
            </a:r>
            <a:endParaRPr lang="en-US" sz="1200" dirty="0"/>
          </a:p>
          <a:p>
            <a:r>
              <a:rPr lang="en-US" sz="2400" b="1" dirty="0" smtClean="0"/>
              <a:t>Socially:  </a:t>
            </a:r>
            <a:r>
              <a:rPr lang="en-US" sz="2000" dirty="0" smtClean="0"/>
              <a:t>You hear conversations about recycling and waste reduction.  You have them.  People can identify opportunities and act on them.  In your department, there is a local waste diversion expert, though everybody knows the basics.</a:t>
            </a:r>
            <a:endParaRPr lang="en-US" b="1" dirty="0"/>
          </a:p>
          <a:p>
            <a:pPr marL="0" indent="0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2000" b="1" dirty="0" smtClean="0"/>
              <a:t>This is culture or the perception of it is not limited to Facilities Management.</a:t>
            </a:r>
            <a:endParaRPr lang="en-US" sz="2000" b="1" dirty="0" smtClean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Can you think of another initiative on campus that holds this stature?</a:t>
            </a:r>
            <a:endParaRPr lang="en-US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59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Recycling Optimization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5477"/>
            <a:ext cx="9171432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Enhance consistency, aesthetic, safety, and leanness</a:t>
            </a:r>
          </a:p>
          <a:p>
            <a:pPr marL="0" indent="0">
              <a:buNone/>
            </a:pPr>
            <a:r>
              <a:rPr lang="en-US" sz="2800" dirty="0" smtClean="0"/>
              <a:t>Begin with building walk-through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Public 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Classroom bins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Offices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Occupant </a:t>
            </a:r>
            <a:r>
              <a:rPr lang="en-US" sz="2400" dirty="0" smtClean="0"/>
              <a:t>roles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6" y="2761487"/>
            <a:ext cx="3701852" cy="2776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67" y="1691639"/>
            <a:ext cx="2886901" cy="38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65960" y="164910"/>
            <a:ext cx="8382000" cy="1249362"/>
          </a:xfrm>
        </p:spPr>
        <p:txBody>
          <a:bodyPr/>
          <a:lstStyle/>
          <a:p>
            <a:r>
              <a:rPr lang="en-US" b="1" dirty="0" smtClean="0"/>
              <a:t>Optimizing infrastructure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6" y="2252632"/>
            <a:ext cx="1262210" cy="180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86" y="2252632"/>
            <a:ext cx="2525400" cy="180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2" descr="C:\Users\holthau\AppData\Local\Microsoft\Windows\Temporary Internet Files\Content.Outlook\VSXZG52H\AcademicAdvisingBinsStew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10" y="2252632"/>
            <a:ext cx="3590156" cy="29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9725" y="4058758"/>
            <a:ext cx="98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6703" y="1790969"/>
            <a:ext cx="266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Public setup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264406" y="1790967"/>
            <a:ext cx="115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Roles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r="7728"/>
          <a:stretch/>
        </p:blipFill>
        <p:spPr>
          <a:xfrm>
            <a:off x="4563273" y="2252632"/>
            <a:ext cx="1939514" cy="18061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17417" y="4058758"/>
            <a:ext cx="711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After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4429" y="4897118"/>
            <a:ext cx="266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Classrooms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21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Tiny Trash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91959" y="2980944"/>
            <a:ext cx="281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forget about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engagement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523999"/>
            <a:ext cx="10692384" cy="4055533"/>
          </a:xfrm>
        </p:spPr>
        <p:txBody>
          <a:bodyPr/>
          <a:lstStyle/>
          <a:p>
            <a:r>
              <a:rPr lang="en-US" sz="2800" b="1" dirty="0" smtClean="0"/>
              <a:t>Orientation</a:t>
            </a:r>
            <a:r>
              <a:rPr lang="en-US" sz="2800" dirty="0" smtClean="0"/>
              <a:t>:  </a:t>
            </a:r>
            <a:r>
              <a:rPr lang="en-US" sz="2400" dirty="0" smtClean="0"/>
              <a:t>Kickoff, Block Party, Grad students, RAs, International students</a:t>
            </a:r>
          </a:p>
          <a:p>
            <a:r>
              <a:rPr lang="en-US" sz="2800" b="1" dirty="0" smtClean="0"/>
              <a:t>Events</a:t>
            </a:r>
            <a:r>
              <a:rPr lang="en-US" sz="2800" dirty="0" smtClean="0"/>
              <a:t>:  </a:t>
            </a:r>
            <a:r>
              <a:rPr lang="en-US" sz="2400" dirty="0" err="1" smtClean="0"/>
              <a:t>Kinnick</a:t>
            </a:r>
            <a:r>
              <a:rPr lang="en-US" sz="2400" dirty="0" smtClean="0"/>
              <a:t> </a:t>
            </a:r>
            <a:r>
              <a:rPr lang="en-US" sz="2400" dirty="0"/>
              <a:t>Stadium, Dance </a:t>
            </a:r>
            <a:r>
              <a:rPr lang="en-US" sz="2400" dirty="0" smtClean="0"/>
              <a:t>Marathon, America Recycles Day</a:t>
            </a:r>
          </a:p>
          <a:p>
            <a:r>
              <a:rPr lang="en-US" sz="2800" b="1" dirty="0" smtClean="0"/>
              <a:t>Competition</a:t>
            </a:r>
            <a:r>
              <a:rPr lang="en-US" sz="2800" dirty="0" smtClean="0"/>
              <a:t>:</a:t>
            </a:r>
            <a:r>
              <a:rPr lang="en-US" sz="2800" b="1" dirty="0" smtClean="0"/>
              <a:t>  </a:t>
            </a:r>
            <a:r>
              <a:rPr lang="en-US" sz="2400" dirty="0" err="1" smtClean="0"/>
              <a:t>RecycleMania</a:t>
            </a:r>
            <a:endParaRPr lang="en-US" sz="2400" b="1" dirty="0" smtClean="0"/>
          </a:p>
          <a:p>
            <a:r>
              <a:rPr lang="en-US" sz="2800" b="1" dirty="0" smtClean="0"/>
              <a:t>Waste audits</a:t>
            </a:r>
            <a:r>
              <a:rPr lang="en-US" sz="2800" dirty="0" smtClean="0"/>
              <a:t>:  </a:t>
            </a:r>
            <a:r>
              <a:rPr lang="en-US" sz="2400" dirty="0" smtClean="0"/>
              <a:t>CPHB, Burge, </a:t>
            </a:r>
            <a:r>
              <a:rPr lang="en-US" sz="2400" dirty="0" err="1" smtClean="0"/>
              <a:t>Kinnick</a:t>
            </a:r>
            <a:endParaRPr lang="en-US" sz="2400" dirty="0" smtClean="0"/>
          </a:p>
          <a:p>
            <a:r>
              <a:rPr lang="en-US" sz="2800" b="1" dirty="0" smtClean="0"/>
              <a:t>Green Teams</a:t>
            </a:r>
            <a:r>
              <a:rPr lang="en-US" sz="2800" dirty="0" smtClean="0"/>
              <a:t>:  </a:t>
            </a:r>
            <a:r>
              <a:rPr lang="en-US" sz="2400" dirty="0" smtClean="0"/>
              <a:t>Housing, DSB, PH</a:t>
            </a:r>
          </a:p>
          <a:p>
            <a:r>
              <a:rPr lang="en-US" sz="2800" b="1" dirty="0" smtClean="0"/>
              <a:t>Presentations:  </a:t>
            </a:r>
            <a:r>
              <a:rPr lang="en-US" sz="2400" dirty="0" smtClean="0"/>
              <a:t>On </a:t>
            </a:r>
            <a:r>
              <a:rPr lang="en-US" sz="2400" dirty="0" smtClean="0"/>
              <a:t>demand</a:t>
            </a:r>
          </a:p>
          <a:p>
            <a:r>
              <a:rPr lang="en-US" sz="2800" b="1" dirty="0" smtClean="0"/>
              <a:t>Student leadership:  </a:t>
            </a:r>
            <a:r>
              <a:rPr lang="en-US" sz="2400" dirty="0" smtClean="0"/>
              <a:t>Outdoor recycling</a:t>
            </a:r>
            <a:endParaRPr lang="en-US" sz="2800" dirty="0" smtClean="0"/>
          </a:p>
          <a:p>
            <a:r>
              <a:rPr lang="en-US" sz="2800" b="1" dirty="0" smtClean="0"/>
              <a:t>Newsletter:  </a:t>
            </a:r>
            <a:r>
              <a:rPr lang="en-US" sz="2400" dirty="0" smtClean="0"/>
              <a:t>Quarterly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23" y="2654404"/>
            <a:ext cx="4517209" cy="26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809</Words>
  <Application>Microsoft Office PowerPoint</Application>
  <PresentationFormat>Widescreen</PresentationFormat>
  <Paragraphs>256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In it to win it</vt:lpstr>
      <vt:lpstr>The value adds up</vt:lpstr>
      <vt:lpstr>What is valuable about  waste reduction?</vt:lpstr>
      <vt:lpstr>A culture of waste reduction:  2020</vt:lpstr>
      <vt:lpstr>Recycling Optimization Projects</vt:lpstr>
      <vt:lpstr>Optimizing infrastructure</vt:lpstr>
      <vt:lpstr>Tiny Trash</vt:lpstr>
      <vt:lpstr>Social engagement</vt:lpstr>
      <vt:lpstr>PowerPoint Presentation</vt:lpstr>
      <vt:lpstr>Leaders</vt:lpstr>
      <vt:lpstr>PowerPoint Presentation</vt:lpstr>
      <vt:lpstr>Scenarios</vt:lpstr>
      <vt:lpstr>Opportunities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Holthaus, Eric J</dc:creator>
  <cp:lastModifiedBy>Holthaus, Eric J</cp:lastModifiedBy>
  <cp:revision>86</cp:revision>
  <dcterms:created xsi:type="dcterms:W3CDTF">2013-10-20T20:32:36Z</dcterms:created>
  <dcterms:modified xsi:type="dcterms:W3CDTF">2013-10-23T13:05:56Z</dcterms:modified>
</cp:coreProperties>
</file>