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98" d="100"/>
          <a:sy n="98" d="100"/>
        </p:scale>
        <p:origin x="65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rIns="45720"/>
          <a:lstStyle/>
          <a:p>
            <a:fld id="{600CBFCC-E1FF-473E-BF42-70E7405CF173}" type="slidenum">
              <a:rPr lang="tr-TR" smtClean="0"/>
              <a:t>‹#›</a:t>
            </a:fld>
            <a:endParaRPr lang="tr-TR"/>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1298782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61784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164236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B7810A5-1A13-4087-8DFA-155E6E5B5D73}" type="datetimeFigureOut">
              <a:rPr lang="tr-TR" smtClean="0"/>
              <a:t>30.04.2019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029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7810A5-1A13-4087-8DFA-155E6E5B5D73}" type="datetimeFigureOut">
              <a:rPr lang="tr-TR" smtClean="0"/>
              <a:t>30.04.2019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3636461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7810A5-1A13-4087-8DFA-155E6E5B5D73}" type="datetimeFigureOut">
              <a:rPr lang="tr-TR" smtClean="0"/>
              <a:t>30.04.2019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626050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B7810A5-1A13-4087-8DFA-155E6E5B5D73}" type="datetimeFigureOut">
              <a:rPr lang="tr-TR" smtClean="0"/>
              <a:t>30.04.2019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422361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B7810A5-1A13-4087-8DFA-155E6E5B5D73}" type="datetimeFigureOut">
              <a:rPr lang="tr-TR" smtClean="0"/>
              <a:t>30.04.2019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00CBFCC-E1FF-473E-BF42-70E7405CF173}" type="slidenum">
              <a:rPr lang="tr-TR" smtClean="0"/>
              <a:t>‹#›</a:t>
            </a:fld>
            <a:endParaRPr lang="tr-TR"/>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986665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7B7810A5-1A13-4087-8DFA-155E6E5B5D73}" type="datetimeFigureOut">
              <a:rPr lang="tr-TR" smtClean="0"/>
              <a:t>30.04.2019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2924672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30.04.2019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1650365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B7810A5-1A13-4087-8DFA-155E6E5B5D73}" type="datetimeFigureOut">
              <a:rPr lang="tr-TR" smtClean="0"/>
              <a:t>30.04.2019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00CBFCC-E1FF-473E-BF42-70E7405CF173}" type="slidenum">
              <a:rPr lang="tr-TR" smtClean="0"/>
              <a:t>‹#›</a:t>
            </a:fld>
            <a:endParaRPr lang="tr-TR"/>
          </a:p>
        </p:txBody>
      </p:sp>
    </p:spTree>
    <p:extLst>
      <p:ext uri="{BB962C8B-B14F-4D97-AF65-F5344CB8AC3E}">
        <p14:creationId xmlns:p14="http://schemas.microsoft.com/office/powerpoint/2010/main" val="746702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7B7810A5-1A13-4087-8DFA-155E6E5B5D73}" type="datetimeFigureOut">
              <a:rPr lang="tr-TR" smtClean="0"/>
              <a:t>30.04.2019</a:t>
            </a:fld>
            <a:endParaRPr lang="tr-TR"/>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00CBFCC-E1FF-473E-BF42-70E7405CF173}" type="slidenum">
              <a:rPr lang="tr-TR" smtClean="0"/>
              <a:t>‹#›</a:t>
            </a:fld>
            <a:endParaRPr lang="tr-TR"/>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7175817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4.gif"/><Relationship Id="rId1" Type="http://schemas.openxmlformats.org/officeDocument/2006/relationships/slideLayout" Target="../slideLayouts/slideLayout2.xml"/><Relationship Id="rId5" Type="http://schemas.openxmlformats.org/officeDocument/2006/relationships/hyperlink" Target="http://universdemaclasse.blogspot.com/2011/12/latelier-de-lecture-les-entretiens.html"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insegnantiduepuntozero.wordpress.com/2013/11/27/cooperative-learning-e-peer-tutoring-per-insegnanti-2-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5.gif"/><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ocw.mit.edu/courses/nuclear-engineering/22-081j-introduction-to-sustainable-energy-fall-2010/"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8.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la-clase-de-laura.blogspot.com/2015/03/el-rio-y-el-lago.html"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image" Target="../media/image9.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28281-3783-403A-B1AB-0182A003DFE3}"/>
              </a:ext>
            </a:extLst>
          </p:cNvPr>
          <p:cNvSpPr>
            <a:spLocks noGrp="1"/>
          </p:cNvSpPr>
          <p:nvPr>
            <p:ph type="ctrTitle"/>
          </p:nvPr>
        </p:nvSpPr>
        <p:spPr/>
        <p:txBody>
          <a:bodyPr>
            <a:normAutofit fontScale="90000"/>
          </a:bodyPr>
          <a:lstStyle/>
          <a:p>
            <a:r>
              <a:rPr lang="tr-TR" dirty="0" err="1">
                <a:cs typeface="Arial"/>
              </a:rPr>
              <a:t>Recycling</a:t>
            </a:r>
            <a:r>
              <a:rPr lang="tr-TR" dirty="0">
                <a:cs typeface="Arial"/>
              </a:rPr>
              <a:t> </a:t>
            </a:r>
            <a:r>
              <a:rPr lang="tr-TR" dirty="0" err="1">
                <a:cs typeface="Arial"/>
              </a:rPr>
              <a:t>Education</a:t>
            </a:r>
            <a:r>
              <a:rPr lang="tr-TR" dirty="0">
                <a:cs typeface="Arial"/>
              </a:rPr>
              <a:t> in Schools</a:t>
            </a:r>
          </a:p>
        </p:txBody>
      </p:sp>
      <p:sp>
        <p:nvSpPr>
          <p:cNvPr id="3" name="Subtitle 2">
            <a:extLst>
              <a:ext uri="{FF2B5EF4-FFF2-40B4-BE49-F238E27FC236}">
                <a16:creationId xmlns:a16="http://schemas.microsoft.com/office/drawing/2014/main" id="{C4542EAC-8BF3-4BFD-9891-145BC49409C2}"/>
              </a:ext>
            </a:extLst>
          </p:cNvPr>
          <p:cNvSpPr>
            <a:spLocks noGrp="1"/>
          </p:cNvSpPr>
          <p:nvPr>
            <p:ph type="subTitle" idx="1"/>
          </p:nvPr>
        </p:nvSpPr>
        <p:spPr/>
        <p:txBody>
          <a:bodyPr>
            <a:normAutofit lnSpcReduction="10000"/>
          </a:bodyPr>
          <a:lstStyle/>
          <a:p>
            <a:r>
              <a:rPr lang="en-US" dirty="0">
                <a:cs typeface="Arial"/>
              </a:rPr>
              <a:t>Sustainability</a:t>
            </a:r>
            <a:r>
              <a:rPr lang="tr-TR" dirty="0">
                <a:cs typeface="Arial"/>
              </a:rPr>
              <a:t> Service Project</a:t>
            </a:r>
          </a:p>
          <a:p>
            <a:r>
              <a:rPr lang="tr-TR" dirty="0" err="1">
                <a:cs typeface="Arial"/>
              </a:rPr>
              <a:t>Harper</a:t>
            </a:r>
            <a:r>
              <a:rPr lang="tr-TR" dirty="0">
                <a:cs typeface="Arial"/>
              </a:rPr>
              <a:t> </a:t>
            </a:r>
            <a:r>
              <a:rPr lang="tr-TR" dirty="0" err="1">
                <a:cs typeface="Arial"/>
              </a:rPr>
              <a:t>Truog</a:t>
            </a:r>
            <a:r>
              <a:rPr lang="tr-TR" dirty="0">
                <a:cs typeface="Arial"/>
              </a:rPr>
              <a:t>, </a:t>
            </a:r>
            <a:r>
              <a:rPr lang="tr-TR" dirty="0" err="1">
                <a:cs typeface="Arial"/>
              </a:rPr>
              <a:t>Ethan</a:t>
            </a:r>
            <a:r>
              <a:rPr lang="tr-TR" dirty="0">
                <a:cs typeface="Arial"/>
              </a:rPr>
              <a:t> </a:t>
            </a:r>
            <a:r>
              <a:rPr lang="tr-TR" dirty="0" err="1">
                <a:cs typeface="Arial"/>
              </a:rPr>
              <a:t>Traugh</a:t>
            </a:r>
            <a:r>
              <a:rPr lang="tr-TR" dirty="0">
                <a:cs typeface="Arial"/>
              </a:rPr>
              <a:t>, Alice </a:t>
            </a:r>
            <a:r>
              <a:rPr lang="tr-TR" dirty="0" err="1">
                <a:cs typeface="Arial"/>
              </a:rPr>
              <a:t>Vervaecke</a:t>
            </a:r>
            <a:r>
              <a:rPr lang="tr-TR" dirty="0">
                <a:cs typeface="Arial"/>
              </a:rPr>
              <a:t>, </a:t>
            </a:r>
            <a:r>
              <a:rPr lang="tr-TR" dirty="0" err="1">
                <a:cs typeface="Arial"/>
              </a:rPr>
              <a:t>Rachael</a:t>
            </a:r>
            <a:r>
              <a:rPr lang="tr-TR" dirty="0">
                <a:cs typeface="Arial"/>
              </a:rPr>
              <a:t> Wagner</a:t>
            </a:r>
          </a:p>
        </p:txBody>
      </p:sp>
    </p:spTree>
    <p:extLst>
      <p:ext uri="{BB962C8B-B14F-4D97-AF65-F5344CB8AC3E}">
        <p14:creationId xmlns:p14="http://schemas.microsoft.com/office/powerpoint/2010/main" val="553726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AD17B9-9E6C-4DD1-9728-97B5E5FCC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7AC3F90-A588-42FF-B41D-062A8D91B9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close up of a logo&#10;&#10;Description generated with very high confidence">
            <a:extLst>
              <a:ext uri="{FF2B5EF4-FFF2-40B4-BE49-F238E27FC236}">
                <a16:creationId xmlns:a16="http://schemas.microsoft.com/office/drawing/2014/main" id="{701CE95F-2713-4E15-BCC8-A1AF3A818994}"/>
              </a:ext>
            </a:extLst>
          </p:cNvPr>
          <p:cNvPicPr>
            <a:picLocks noChangeAspect="1"/>
          </p:cNvPicPr>
          <p:nvPr/>
        </p:nvPicPr>
        <p:blipFill rotWithShape="1">
          <a:blip r:embed="rId2">
            <a:duotone>
              <a:schemeClr val="bg2">
                <a:shade val="45000"/>
                <a:satMod val="135000"/>
              </a:schemeClr>
              <a:prstClr val="white"/>
            </a:duotone>
            <a:alphaModFix amt="25000"/>
            <a:extLst>
              <a:ext uri="{837473B0-CC2E-450A-ABE3-18F120FF3D39}">
                <a1611:picAttrSrcUrl xmlns:a1611="http://schemas.microsoft.com/office/drawing/2016/11/main" r:id="rId3"/>
              </a:ext>
            </a:extLst>
          </a:blip>
          <a:srcRect t="13850" b="14371"/>
          <a:stretch/>
        </p:blipFill>
        <p:spPr>
          <a:xfrm>
            <a:off x="153" y="10"/>
            <a:ext cx="12191695" cy="6857990"/>
          </a:xfrm>
          <a:prstGeom prst="rect">
            <a:avLst/>
          </a:prstGeom>
        </p:spPr>
      </p:pic>
      <p:pic>
        <p:nvPicPr>
          <p:cNvPr id="15" name="Picture 14">
            <a:extLst>
              <a:ext uri="{FF2B5EF4-FFF2-40B4-BE49-F238E27FC236}">
                <a16:creationId xmlns:a16="http://schemas.microsoft.com/office/drawing/2014/main" id="{015AB904-4FB7-4A0D-B43E-03ACF05E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1067" y="0"/>
            <a:ext cx="12189867" cy="6858000"/>
          </a:xfrm>
          <a:prstGeom prst="rect">
            <a:avLst/>
          </a:prstGeom>
        </p:spPr>
      </p:pic>
      <p:sp>
        <p:nvSpPr>
          <p:cNvPr id="2" name="Title 1">
            <a:extLst>
              <a:ext uri="{FF2B5EF4-FFF2-40B4-BE49-F238E27FC236}">
                <a16:creationId xmlns:a16="http://schemas.microsoft.com/office/drawing/2014/main" id="{7D727ABB-3B13-42CC-A3C6-F8057FE760B3}"/>
              </a:ext>
            </a:extLst>
          </p:cNvPr>
          <p:cNvSpPr>
            <a:spLocks noGrp="1"/>
          </p:cNvSpPr>
          <p:nvPr>
            <p:ph type="title"/>
          </p:nvPr>
        </p:nvSpPr>
        <p:spPr>
          <a:xfrm>
            <a:off x="2611808" y="808056"/>
            <a:ext cx="7958331" cy="1077229"/>
          </a:xfrm>
        </p:spPr>
        <p:txBody>
          <a:bodyPr>
            <a:normAutofit/>
          </a:bodyPr>
          <a:lstStyle/>
          <a:p>
            <a:pPr algn="l"/>
            <a:r>
              <a:rPr lang="en-US">
                <a:cs typeface="Arial"/>
              </a:rPr>
              <a:t>Sustainability Education</a:t>
            </a:r>
          </a:p>
        </p:txBody>
      </p:sp>
      <p:sp>
        <p:nvSpPr>
          <p:cNvPr id="17" name="Rectangle 16">
            <a:extLst>
              <a:ext uri="{FF2B5EF4-FFF2-40B4-BE49-F238E27FC236}">
                <a16:creationId xmlns:a16="http://schemas.microsoft.com/office/drawing/2014/main" id="{E1AADF25-43E9-4DE0-AD82-4F60523191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BC2D515-EF3C-4E4E-8BC1-192B21E92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27BCED8-3BBD-45D2-8568-6CBDC3EDB35C}"/>
              </a:ext>
            </a:extLst>
          </p:cNvPr>
          <p:cNvSpPr>
            <a:spLocks noGrp="1"/>
          </p:cNvSpPr>
          <p:nvPr>
            <p:ph idx="1"/>
          </p:nvPr>
        </p:nvSpPr>
        <p:spPr>
          <a:xfrm>
            <a:off x="2610579" y="2052116"/>
            <a:ext cx="7959560" cy="3997828"/>
          </a:xfrm>
        </p:spPr>
        <p:txBody>
          <a:bodyPr>
            <a:normAutofit/>
          </a:bodyPr>
          <a:lstStyle/>
          <a:p>
            <a:pPr marL="344170" indent="-344170"/>
            <a:r>
              <a:rPr lang="en-US" sz="2400" dirty="0">
                <a:cs typeface="Arial"/>
              </a:rPr>
              <a:t>In today's school system it is not mandated by Iowa Core to teach sustainability to students</a:t>
            </a:r>
          </a:p>
          <a:p>
            <a:pPr marL="344170" indent="-344170"/>
            <a:r>
              <a:rPr lang="en-US" sz="2400" dirty="0">
                <a:cs typeface="Arial"/>
              </a:rPr>
              <a:t>It is left up to the teacher to decide whether they personally find the topic of sustainability to be important enough to be included in their lesson plans</a:t>
            </a:r>
          </a:p>
          <a:p>
            <a:pPr marL="795020" lvl="1" indent="-337820"/>
            <a:r>
              <a:rPr lang="en-US" sz="2000" dirty="0">
                <a:cs typeface="Arial"/>
              </a:rPr>
              <a:t>This creates a wide gap of sustainability education</a:t>
            </a:r>
          </a:p>
        </p:txBody>
      </p:sp>
      <p:sp>
        <p:nvSpPr>
          <p:cNvPr id="6" name="TextBox 5">
            <a:extLst>
              <a:ext uri="{FF2B5EF4-FFF2-40B4-BE49-F238E27FC236}">
                <a16:creationId xmlns:a16="http://schemas.microsoft.com/office/drawing/2014/main" id="{1E7244D7-923C-41B1-9B17-16E7F5ECA2C0}"/>
              </a:ext>
            </a:extLst>
          </p:cNvPr>
          <p:cNvSpPr txBox="1"/>
          <p:nvPr/>
        </p:nvSpPr>
        <p:spPr>
          <a:xfrm>
            <a:off x="9451995" y="6657945"/>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3">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12842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12">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0" name="Picture 14">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2" name="Rectangle 16">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8">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AD1DC-A48D-4E9F-A5F4-2C979E579DC6}"/>
              </a:ext>
            </a:extLst>
          </p:cNvPr>
          <p:cNvSpPr>
            <a:spLocks noGrp="1"/>
          </p:cNvSpPr>
          <p:nvPr>
            <p:ph type="title"/>
          </p:nvPr>
        </p:nvSpPr>
        <p:spPr>
          <a:xfrm>
            <a:off x="1969803" y="808056"/>
            <a:ext cx="8608037" cy="1077229"/>
          </a:xfrm>
        </p:spPr>
        <p:txBody>
          <a:bodyPr>
            <a:normAutofit/>
          </a:bodyPr>
          <a:lstStyle/>
          <a:p>
            <a:pPr algn="l"/>
            <a:r>
              <a:rPr lang="en-US">
                <a:cs typeface="Arial"/>
              </a:rPr>
              <a:t>What did we do? </a:t>
            </a:r>
            <a:endParaRPr lang="en-US"/>
          </a:p>
        </p:txBody>
      </p:sp>
      <p:sp>
        <p:nvSpPr>
          <p:cNvPr id="3" name="Content Placeholder 2">
            <a:extLst>
              <a:ext uri="{FF2B5EF4-FFF2-40B4-BE49-F238E27FC236}">
                <a16:creationId xmlns:a16="http://schemas.microsoft.com/office/drawing/2014/main" id="{824B94E9-B6C2-412E-8BAC-EFC999975546}"/>
              </a:ext>
            </a:extLst>
          </p:cNvPr>
          <p:cNvSpPr>
            <a:spLocks noGrp="1"/>
          </p:cNvSpPr>
          <p:nvPr>
            <p:ph idx="1"/>
          </p:nvPr>
        </p:nvSpPr>
        <p:spPr>
          <a:xfrm>
            <a:off x="1653076" y="2034187"/>
            <a:ext cx="3429841" cy="3997828"/>
          </a:xfrm>
        </p:spPr>
        <p:txBody>
          <a:bodyPr vert="horz" lIns="91440" tIns="45720" rIns="91440" bIns="45720" rtlCol="0" anchor="ctr">
            <a:noAutofit/>
          </a:bodyPr>
          <a:lstStyle/>
          <a:p>
            <a:pPr marL="344170" indent="-344170">
              <a:lnSpc>
                <a:spcPct val="110000"/>
              </a:lnSpc>
            </a:pPr>
            <a:r>
              <a:rPr lang="en-US" sz="1600">
                <a:cs typeface="Arial"/>
              </a:rPr>
              <a:t>Went into Arthuer Elementary in Cedar Rapids to teach children how to properly recycle and why it is important to recycle</a:t>
            </a:r>
          </a:p>
          <a:p>
            <a:pPr marL="344170" indent="-344170">
              <a:lnSpc>
                <a:spcPct val="110000"/>
              </a:lnSpc>
            </a:pPr>
            <a:r>
              <a:rPr lang="en-US" sz="1600">
                <a:cs typeface="Arial"/>
              </a:rPr>
              <a:t>Through an interactive game and powerpoint we were able to teach students and see how much information they understood during our presentation </a:t>
            </a:r>
          </a:p>
          <a:p>
            <a:pPr marL="344170" indent="-344170">
              <a:lnSpc>
                <a:spcPct val="110000"/>
              </a:lnSpc>
            </a:pPr>
            <a:r>
              <a:rPr lang="en-US" sz="1600">
                <a:cs typeface="Arial"/>
              </a:rPr>
              <a:t>The group of third through fifth graders were excited to learn and share their own experiences with us </a:t>
            </a:r>
          </a:p>
        </p:txBody>
      </p:sp>
      <p:pic>
        <p:nvPicPr>
          <p:cNvPr id="4" name="Picture 4">
            <a:extLst>
              <a:ext uri="{FF2B5EF4-FFF2-40B4-BE49-F238E27FC236}">
                <a16:creationId xmlns:a16="http://schemas.microsoft.com/office/drawing/2014/main" id="{FAEE0FE0-6A7E-4F4D-981B-9C5D19D127D3}"/>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432992" y="2480183"/>
            <a:ext cx="4818974" cy="3110660"/>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18" name="Rectangle 22">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B2E2A274-606F-4B4B-AE2D-B7711CE274BE}"/>
              </a:ext>
            </a:extLst>
          </p:cNvPr>
          <p:cNvSpPr txBox="1"/>
          <p:nvPr/>
        </p:nvSpPr>
        <p:spPr>
          <a:xfrm>
            <a:off x="7512113" y="5390788"/>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2821286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9EEB229-3EBA-4333-B94C-ED62EC101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B4666C73-1C44-4BD3-9529-A7E02C6A8AD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7" name="Picture 16">
            <a:extLst>
              <a:ext uri="{FF2B5EF4-FFF2-40B4-BE49-F238E27FC236}">
                <a16:creationId xmlns:a16="http://schemas.microsoft.com/office/drawing/2014/main" id="{723E4E2F-EA2E-477B-A595-C5A5F62E93A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9" name="Rectangle 18">
            <a:extLst>
              <a:ext uri="{FF2B5EF4-FFF2-40B4-BE49-F238E27FC236}">
                <a16:creationId xmlns:a16="http://schemas.microsoft.com/office/drawing/2014/main" id="{B6500FA0-D185-45FF-9F47-EF5FB71580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73825F-243F-467C-8349-B97E81C3E6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55659AF-6F61-42EF-B761-0862A79DBE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D32AA7-0D43-40C4-9482-726AC658DBEF}"/>
              </a:ext>
            </a:extLst>
          </p:cNvPr>
          <p:cNvSpPr>
            <a:spLocks noGrp="1"/>
          </p:cNvSpPr>
          <p:nvPr>
            <p:ph type="title"/>
          </p:nvPr>
        </p:nvSpPr>
        <p:spPr>
          <a:xfrm>
            <a:off x="1969804" y="808056"/>
            <a:ext cx="3969504" cy="1077229"/>
          </a:xfrm>
        </p:spPr>
        <p:txBody>
          <a:bodyPr>
            <a:normAutofit/>
          </a:bodyPr>
          <a:lstStyle/>
          <a:p>
            <a:pPr algn="l"/>
            <a:r>
              <a:rPr lang="en-US">
                <a:cs typeface="Arial"/>
              </a:rPr>
              <a:t>Outcomes</a:t>
            </a:r>
            <a:endParaRPr lang="en-US"/>
          </a:p>
        </p:txBody>
      </p:sp>
      <p:sp>
        <p:nvSpPr>
          <p:cNvPr id="3" name="Content Placeholder 2">
            <a:extLst>
              <a:ext uri="{FF2B5EF4-FFF2-40B4-BE49-F238E27FC236}">
                <a16:creationId xmlns:a16="http://schemas.microsoft.com/office/drawing/2014/main" id="{B251D0DB-7A44-4C6D-AB2D-27CBFB06D1C1}"/>
              </a:ext>
            </a:extLst>
          </p:cNvPr>
          <p:cNvSpPr>
            <a:spLocks noGrp="1"/>
          </p:cNvSpPr>
          <p:nvPr>
            <p:ph idx="1"/>
          </p:nvPr>
        </p:nvSpPr>
        <p:spPr>
          <a:xfrm>
            <a:off x="1969803" y="2052116"/>
            <a:ext cx="3969505" cy="3997828"/>
          </a:xfrm>
        </p:spPr>
        <p:txBody>
          <a:bodyPr>
            <a:normAutofit/>
          </a:bodyPr>
          <a:lstStyle/>
          <a:p>
            <a:pPr marL="344170" indent="-344170">
              <a:lnSpc>
                <a:spcPct val="110000"/>
              </a:lnSpc>
            </a:pPr>
            <a:r>
              <a:rPr lang="en-US" sz="1500" dirty="0">
                <a:cs typeface="Arial"/>
              </a:rPr>
              <a:t>Comparing our pre-lesson verse post-lesson quiz on recycling  scores the students increased from a 78% to a 97%</a:t>
            </a:r>
          </a:p>
          <a:p>
            <a:pPr marL="344170" indent="-344170">
              <a:lnSpc>
                <a:spcPct val="110000"/>
              </a:lnSpc>
            </a:pPr>
            <a:r>
              <a:rPr lang="en-US" sz="1500" dirty="0">
                <a:cs typeface="Arial"/>
              </a:rPr>
              <a:t>We found it very interesting to see how much students already know without formal education</a:t>
            </a:r>
          </a:p>
          <a:p>
            <a:pPr marL="344170" indent="-344170">
              <a:lnSpc>
                <a:spcPct val="110000"/>
              </a:lnSpc>
            </a:pPr>
            <a:r>
              <a:rPr lang="en-US" sz="1500" dirty="0">
                <a:cs typeface="Arial"/>
              </a:rPr>
              <a:t>Seeing how excited the students were to apply their own personal experiences shows how much they do care about this topic and how they would apply class lessons on sustainability to their lives</a:t>
            </a:r>
          </a:p>
        </p:txBody>
      </p:sp>
      <p:pic>
        <p:nvPicPr>
          <p:cNvPr id="8" name="Picture 8" descr="A picture containing indoor, floor, person, wall&#10;&#10;Description generated with very high confidence">
            <a:extLst>
              <a:ext uri="{FF2B5EF4-FFF2-40B4-BE49-F238E27FC236}">
                <a16:creationId xmlns:a16="http://schemas.microsoft.com/office/drawing/2014/main" id="{26A93399-F3CE-4F26-B4D9-2C7CCC89C706}"/>
              </a:ext>
            </a:extLst>
          </p:cNvPr>
          <p:cNvPicPr>
            <a:picLocks noChangeAspect="1"/>
          </p:cNvPicPr>
          <p:nvPr/>
        </p:nvPicPr>
        <p:blipFill>
          <a:blip r:embed="rId5"/>
          <a:stretch>
            <a:fillRect/>
          </a:stretch>
        </p:blipFill>
        <p:spPr>
          <a:xfrm rot="16200000" flipH="1" flipV="1">
            <a:off x="7438439" y="968866"/>
            <a:ext cx="2621275" cy="196595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4" name="Picture 4" descr="A group of people standing in a room&#10;&#10;Description generated with very high confidence">
            <a:extLst>
              <a:ext uri="{FF2B5EF4-FFF2-40B4-BE49-F238E27FC236}">
                <a16:creationId xmlns:a16="http://schemas.microsoft.com/office/drawing/2014/main" id="{7B577818-011C-4126-898B-F2B12738517F}"/>
              </a:ext>
            </a:extLst>
          </p:cNvPr>
          <p:cNvPicPr>
            <a:picLocks noChangeAspect="1"/>
          </p:cNvPicPr>
          <p:nvPr/>
        </p:nvPicPr>
        <p:blipFill>
          <a:blip r:embed="rId6"/>
          <a:stretch>
            <a:fillRect/>
          </a:stretch>
        </p:blipFill>
        <p:spPr>
          <a:xfrm>
            <a:off x="7001560" y="3590198"/>
            <a:ext cx="3495033" cy="2621275"/>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5" name="Rectangle 24">
            <a:extLst>
              <a:ext uri="{FF2B5EF4-FFF2-40B4-BE49-F238E27FC236}">
                <a16:creationId xmlns:a16="http://schemas.microsoft.com/office/drawing/2014/main" id="{00650157-038B-4377-BAFA-B12FF57E0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8535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3D02AEE-30DC-4942-A9CA-7A14F8B8E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D5823F2-909F-442D-BD72-0681CCC1407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a:extLst>
              <a:ext uri="{FF2B5EF4-FFF2-40B4-BE49-F238E27FC236}">
                <a16:creationId xmlns:a16="http://schemas.microsoft.com/office/drawing/2014/main" id="{4231EAF6-FA22-4615-A4D3-D171F7E17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7" name="Rectangle 16">
            <a:extLst>
              <a:ext uri="{FF2B5EF4-FFF2-40B4-BE49-F238E27FC236}">
                <a16:creationId xmlns:a16="http://schemas.microsoft.com/office/drawing/2014/main" id="{F2699857-2714-4E6A-8E11-6BEB9DF7F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46078E7-FDC0-448B-97DE-4EDA7702E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266E038-37B1-43CF-AFE0-B21E9F572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25AE7D-CC5F-4F0C-9F4C-449665082750}"/>
              </a:ext>
            </a:extLst>
          </p:cNvPr>
          <p:cNvSpPr>
            <a:spLocks noGrp="1"/>
          </p:cNvSpPr>
          <p:nvPr>
            <p:ph type="title"/>
          </p:nvPr>
        </p:nvSpPr>
        <p:spPr>
          <a:xfrm>
            <a:off x="1964444" y="808056"/>
            <a:ext cx="3319381" cy="1077229"/>
          </a:xfrm>
        </p:spPr>
        <p:txBody>
          <a:bodyPr>
            <a:normAutofit/>
          </a:bodyPr>
          <a:lstStyle/>
          <a:p>
            <a:pPr algn="l"/>
            <a:r>
              <a:rPr lang="en-US">
                <a:cs typeface="Arial"/>
              </a:rPr>
              <a:t>Our Goal</a:t>
            </a:r>
          </a:p>
        </p:txBody>
      </p:sp>
      <p:sp>
        <p:nvSpPr>
          <p:cNvPr id="3" name="Content Placeholder 2">
            <a:extLst>
              <a:ext uri="{FF2B5EF4-FFF2-40B4-BE49-F238E27FC236}">
                <a16:creationId xmlns:a16="http://schemas.microsoft.com/office/drawing/2014/main" id="{F3BFDCA8-D32F-4489-B275-1E546692B2CF}"/>
              </a:ext>
            </a:extLst>
          </p:cNvPr>
          <p:cNvSpPr>
            <a:spLocks noGrp="1"/>
          </p:cNvSpPr>
          <p:nvPr>
            <p:ph idx="1"/>
          </p:nvPr>
        </p:nvSpPr>
        <p:spPr>
          <a:xfrm>
            <a:off x="1964444" y="2052116"/>
            <a:ext cx="3319381" cy="3997828"/>
          </a:xfrm>
        </p:spPr>
        <p:txBody>
          <a:bodyPr vert="horz" lIns="91440" tIns="45720" rIns="91440" bIns="45720" rtlCol="0" anchor="ctr">
            <a:noAutofit/>
          </a:bodyPr>
          <a:lstStyle/>
          <a:p>
            <a:pPr marL="344170" indent="-344170">
              <a:lnSpc>
                <a:spcPct val="110000"/>
              </a:lnSpc>
            </a:pPr>
            <a:r>
              <a:rPr lang="en-US" sz="1800" dirty="0">
                <a:cs typeface="Arial"/>
              </a:rPr>
              <a:t>Not only trying to simply reduce the amount of trash that is entering our landfill, but also spark the younger generation to think about the problems that are occurring in our environment and ways to solve those problems</a:t>
            </a:r>
          </a:p>
          <a:p>
            <a:pPr marL="344170" indent="-344170">
              <a:lnSpc>
                <a:spcPct val="110000"/>
              </a:lnSpc>
            </a:pPr>
            <a:r>
              <a:rPr lang="en-US" sz="1800" dirty="0">
                <a:cs typeface="Arial"/>
              </a:rPr>
              <a:t>If our school system continues to lack sustainability education it could inhibit the ability of the next generation to create new solutions</a:t>
            </a:r>
          </a:p>
        </p:txBody>
      </p:sp>
      <p:pic>
        <p:nvPicPr>
          <p:cNvPr id="4" name="Picture 4">
            <a:extLst>
              <a:ext uri="{FF2B5EF4-FFF2-40B4-BE49-F238E27FC236}">
                <a16:creationId xmlns:a16="http://schemas.microsoft.com/office/drawing/2014/main" id="{111D9C78-8DA8-4E7A-B5F1-29D1CC8F29C5}"/>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1422" r="8668"/>
          <a:stretch/>
        </p:blipFill>
        <p:spPr>
          <a:xfrm>
            <a:off x="6096543" y="227"/>
            <a:ext cx="5288377" cy="6858000"/>
          </a:xfrm>
          <a:prstGeom prst="rect">
            <a:avLst/>
          </a:prstGeom>
          <a:ln w="12700">
            <a:solidFill>
              <a:schemeClr val="tx1"/>
            </a:solidFill>
          </a:ln>
        </p:spPr>
      </p:pic>
      <p:sp>
        <p:nvSpPr>
          <p:cNvPr id="23" name="Rectangle 22">
            <a:extLst>
              <a:ext uri="{FF2B5EF4-FFF2-40B4-BE49-F238E27FC236}">
                <a16:creationId xmlns:a16="http://schemas.microsoft.com/office/drawing/2014/main" id="{31E37FC9-ED36-42CE-9877-9EAB50FA84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2586"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3A5F8AF-C3BB-48E0-B8D2-748442D968A1}"/>
              </a:ext>
            </a:extLst>
          </p:cNvPr>
          <p:cNvSpPr txBox="1"/>
          <p:nvPr/>
        </p:nvSpPr>
        <p:spPr>
          <a:xfrm>
            <a:off x="8645067" y="6658172"/>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3520669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4">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2" name="Picture 16">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4" name="Rectangle 18">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20">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22">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301A6CA-CB4E-4B28-BD98-BAA99C8B0FBD}"/>
              </a:ext>
            </a:extLst>
          </p:cNvPr>
          <p:cNvSpPr>
            <a:spLocks noGrp="1"/>
          </p:cNvSpPr>
          <p:nvPr>
            <p:ph type="title"/>
          </p:nvPr>
        </p:nvSpPr>
        <p:spPr>
          <a:xfrm>
            <a:off x="1969803" y="808056"/>
            <a:ext cx="8608037" cy="1077229"/>
          </a:xfrm>
        </p:spPr>
        <p:txBody>
          <a:bodyPr>
            <a:normAutofit/>
          </a:bodyPr>
          <a:lstStyle/>
          <a:p>
            <a:pPr algn="l"/>
            <a:r>
              <a:rPr lang="en-US">
                <a:cs typeface="Arial"/>
              </a:rPr>
              <a:t>What needs to happen?</a:t>
            </a:r>
            <a:endParaRPr lang="en-US"/>
          </a:p>
        </p:txBody>
      </p:sp>
      <p:sp>
        <p:nvSpPr>
          <p:cNvPr id="3" name="Content Placeholder 2">
            <a:extLst>
              <a:ext uri="{FF2B5EF4-FFF2-40B4-BE49-F238E27FC236}">
                <a16:creationId xmlns:a16="http://schemas.microsoft.com/office/drawing/2014/main" id="{1DE26C66-EB3A-41EC-9680-4B9C647027AA}"/>
              </a:ext>
            </a:extLst>
          </p:cNvPr>
          <p:cNvSpPr>
            <a:spLocks noGrp="1"/>
          </p:cNvSpPr>
          <p:nvPr>
            <p:ph idx="1"/>
          </p:nvPr>
        </p:nvSpPr>
        <p:spPr>
          <a:xfrm>
            <a:off x="1975805" y="1980399"/>
            <a:ext cx="4129088" cy="4069545"/>
          </a:xfrm>
        </p:spPr>
        <p:txBody>
          <a:bodyPr>
            <a:normAutofit/>
          </a:bodyPr>
          <a:lstStyle/>
          <a:p>
            <a:pPr marL="344170" indent="-344170">
              <a:lnSpc>
                <a:spcPct val="110000"/>
              </a:lnSpc>
            </a:pPr>
            <a:r>
              <a:rPr lang="en-US" sz="1800">
                <a:cs typeface="Arial"/>
              </a:rPr>
              <a:t>The Iowa Legislature needs to mandate through the Iowa Code that sustainability lessons need to be taught in conjunction with environmental classes in order to allow students to be exposed to these important topics at a younger age</a:t>
            </a:r>
          </a:p>
          <a:p>
            <a:pPr marL="344170" indent="-344170">
              <a:lnSpc>
                <a:spcPct val="110000"/>
              </a:lnSpc>
            </a:pPr>
            <a:r>
              <a:rPr lang="en-US" sz="1800">
                <a:cs typeface="Arial"/>
              </a:rPr>
              <a:t>Classroom lessons would close the gap between how teachers incorporate this topic into their classroom</a:t>
            </a:r>
          </a:p>
        </p:txBody>
      </p:sp>
      <p:pic>
        <p:nvPicPr>
          <p:cNvPr id="6" name="Picture 6" descr="A body of water surrounded by trees&#10;&#10;Description generated with very high confidence">
            <a:extLst>
              <a:ext uri="{FF2B5EF4-FFF2-40B4-BE49-F238E27FC236}">
                <a16:creationId xmlns:a16="http://schemas.microsoft.com/office/drawing/2014/main" id="{FAA8318C-3F59-491B-9BBF-5D705D9AFCA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6096380" y="2565726"/>
            <a:ext cx="4818974" cy="293957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0" name="Rectangle 24">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B8D88F0-7B57-4A2F-85D5-32668631358D}"/>
              </a:ext>
            </a:extLst>
          </p:cNvPr>
          <p:cNvSpPr txBox="1"/>
          <p:nvPr/>
        </p:nvSpPr>
        <p:spPr>
          <a:xfrm>
            <a:off x="7512113" y="5305245"/>
            <a:ext cx="273985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7">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BY-SA-NC</a:t>
            </a:r>
            <a:r>
              <a:rPr lang="en-US" sz="700">
                <a:solidFill>
                  <a:srgbClr val="FFFFFF"/>
                </a:solidFill>
              </a:rPr>
              <a:t>.</a:t>
            </a:r>
          </a:p>
        </p:txBody>
      </p:sp>
    </p:spTree>
    <p:extLst>
      <p:ext uri="{BB962C8B-B14F-4D97-AF65-F5344CB8AC3E}">
        <p14:creationId xmlns:p14="http://schemas.microsoft.com/office/powerpoint/2010/main" val="42906147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1</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Madison</vt:lpstr>
      <vt:lpstr>Recycling Education in Schools</vt:lpstr>
      <vt:lpstr>Sustainability Education</vt:lpstr>
      <vt:lpstr>What did we do? </vt:lpstr>
      <vt:lpstr>Outcomes</vt:lpstr>
      <vt:lpstr>Our Goal</vt:lpstr>
      <vt:lpstr>What needs to happen?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317</cp:revision>
  <dcterms:modified xsi:type="dcterms:W3CDTF">2019-04-30T14:24:49Z</dcterms:modified>
</cp:coreProperties>
</file>