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8404800" cy="384048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73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68472" indent="125889" algn="l" rtl="0" eaLnBrk="0" fontAlgn="base" hangingPunct="0">
      <a:spcBef>
        <a:spcPct val="0"/>
      </a:spcBef>
      <a:spcAft>
        <a:spcPct val="0"/>
      </a:spcAft>
      <a:defRPr sz="273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39007" indent="249714" algn="l" rtl="0" eaLnBrk="0" fontAlgn="base" hangingPunct="0">
      <a:spcBef>
        <a:spcPct val="0"/>
      </a:spcBef>
      <a:spcAft>
        <a:spcPct val="0"/>
      </a:spcAft>
      <a:defRPr sz="273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409542" indent="373539" algn="l" rtl="0" eaLnBrk="0" fontAlgn="base" hangingPunct="0">
      <a:spcBef>
        <a:spcPct val="0"/>
      </a:spcBef>
      <a:spcAft>
        <a:spcPct val="0"/>
      </a:spcAft>
      <a:defRPr sz="273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80077" indent="497364" algn="l" rtl="0" eaLnBrk="0" fontAlgn="base" hangingPunct="0">
      <a:spcBef>
        <a:spcPct val="0"/>
      </a:spcBef>
      <a:spcAft>
        <a:spcPct val="0"/>
      </a:spcAft>
      <a:defRPr sz="273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971800" algn="l" defTabSz="1188720" rtl="0" eaLnBrk="1" latinLnBrk="0" hangingPunct="1">
      <a:defRPr sz="273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3566160" algn="l" defTabSz="1188720" rtl="0" eaLnBrk="1" latinLnBrk="0" hangingPunct="1">
      <a:defRPr sz="273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4160520" algn="l" defTabSz="1188720" rtl="0" eaLnBrk="1" latinLnBrk="0" hangingPunct="1">
      <a:defRPr sz="273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4754880" algn="l" defTabSz="1188720" rtl="0" eaLnBrk="1" latinLnBrk="0" hangingPunct="1">
      <a:defRPr sz="273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 userDrawn="1">
          <p15:clr>
            <a:srgbClr val="A4A3A4"/>
          </p15:clr>
        </p15:guide>
        <p15:guide id="2" pos="1209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eidzadeh, Tannaz" initials="ST" lastIdx="6" clrIdx="0"/>
  <p:cmAuthor id="2" name="Gilbertson-White, Stephanie" initials="GS" lastIdx="3" clrIdx="1"/>
  <p:cmAuthor id="3" name="Saeidzadeh, Seyedehtanaz" initials="SS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2FF"/>
    <a:srgbClr val="DCDFE6"/>
    <a:srgbClr val="EBFFFF"/>
    <a:srgbClr val="BBE0E4"/>
    <a:srgbClr val="F5F9FA"/>
    <a:srgbClr val="F4F9FA"/>
    <a:srgbClr val="CCFFFF"/>
    <a:srgbClr val="99FFCC"/>
    <a:srgbClr val="990033"/>
    <a:srgbClr val="FFE4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291" autoAdjust="0"/>
  </p:normalViewPr>
  <p:slideViewPr>
    <p:cSldViewPr>
      <p:cViewPr>
        <p:scale>
          <a:sx n="24" d="100"/>
          <a:sy n="24" d="100"/>
        </p:scale>
        <p:origin x="560" y="-320"/>
      </p:cViewPr>
      <p:guideLst>
        <p:guide orient="horz" pos="12096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919" y="11929274"/>
            <a:ext cx="32642969" cy="82343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447" y="21763836"/>
            <a:ext cx="26883915" cy="9812337"/>
          </a:xfrm>
        </p:spPr>
        <p:txBody>
          <a:bodyPr/>
          <a:lstStyle>
            <a:lvl1pPr marL="0" indent="0" algn="ctr">
              <a:buNone/>
              <a:defRPr/>
            </a:lvl1pPr>
            <a:lvl2pPr marL="492628" indent="0" algn="ctr">
              <a:buNone/>
              <a:defRPr/>
            </a:lvl2pPr>
            <a:lvl3pPr marL="985252" indent="0" algn="ctr">
              <a:buNone/>
              <a:defRPr/>
            </a:lvl3pPr>
            <a:lvl4pPr marL="1477878" indent="0" algn="ctr">
              <a:buNone/>
              <a:defRPr/>
            </a:lvl4pPr>
            <a:lvl5pPr marL="1970504" indent="0" algn="ctr">
              <a:buNone/>
              <a:defRPr/>
            </a:lvl5pPr>
            <a:lvl6pPr marL="2463131" indent="0" algn="ctr">
              <a:buNone/>
              <a:defRPr/>
            </a:lvl6pPr>
            <a:lvl7pPr marL="2955757" indent="0" algn="ctr">
              <a:buNone/>
              <a:defRPr/>
            </a:lvl7pPr>
            <a:lvl8pPr marL="3448383" indent="0" algn="ctr">
              <a:buNone/>
              <a:defRPr/>
            </a:lvl8pPr>
            <a:lvl9pPr marL="39410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C3FF5-B9D2-402B-B183-45AFC013D5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095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032FA-0BA5-4140-9D4D-FFCD8342C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02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5148" y="1536308"/>
            <a:ext cx="8639969" cy="32770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1078" y="1536308"/>
            <a:ext cx="25790723" cy="32770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5A85C-CDD6-420D-B2D9-0371C70F86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72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C8B28-2040-4181-8033-20EE69B5C2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020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8" y="24678092"/>
            <a:ext cx="32644359" cy="7628731"/>
          </a:xfrm>
        </p:spPr>
        <p:txBody>
          <a:bodyPr anchor="t"/>
          <a:lstStyle>
            <a:lvl1pPr algn="l">
              <a:defRPr sz="435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8" y="16277037"/>
            <a:ext cx="32644359" cy="8401050"/>
          </a:xfrm>
        </p:spPr>
        <p:txBody>
          <a:bodyPr anchor="b"/>
          <a:lstStyle>
            <a:lvl1pPr marL="0" indent="0">
              <a:buNone/>
              <a:defRPr sz="2178"/>
            </a:lvl1pPr>
            <a:lvl2pPr marL="492628" indent="0">
              <a:buNone/>
              <a:defRPr sz="1905"/>
            </a:lvl2pPr>
            <a:lvl3pPr marL="985252" indent="0">
              <a:buNone/>
              <a:defRPr sz="1770"/>
            </a:lvl3pPr>
            <a:lvl4pPr marL="1477878" indent="0">
              <a:buNone/>
              <a:defRPr sz="1497"/>
            </a:lvl4pPr>
            <a:lvl5pPr marL="1970504" indent="0">
              <a:buNone/>
              <a:defRPr sz="1497"/>
            </a:lvl5pPr>
            <a:lvl6pPr marL="2463131" indent="0">
              <a:buNone/>
              <a:defRPr sz="1497"/>
            </a:lvl6pPr>
            <a:lvl7pPr marL="2955757" indent="0">
              <a:buNone/>
              <a:defRPr sz="1497"/>
            </a:lvl7pPr>
            <a:lvl8pPr marL="3448383" indent="0">
              <a:buNone/>
              <a:defRPr sz="1497"/>
            </a:lvl8pPr>
            <a:lvl9pPr marL="3941009" indent="0">
              <a:buNone/>
              <a:defRPr sz="149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D07F7-73F2-4B4E-8E1C-BBDF60DB41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51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1080" y="8959459"/>
            <a:ext cx="17214651" cy="25347612"/>
          </a:xfrm>
        </p:spPr>
        <p:txBody>
          <a:bodyPr/>
          <a:lstStyle>
            <a:lvl1pPr>
              <a:defRPr sz="2995"/>
            </a:lvl1pPr>
            <a:lvl2pPr>
              <a:defRPr sz="2586"/>
            </a:lvl2pPr>
            <a:lvl3pPr>
              <a:defRPr sz="2178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69076" y="8959459"/>
            <a:ext cx="17216040" cy="25347612"/>
          </a:xfrm>
        </p:spPr>
        <p:txBody>
          <a:bodyPr/>
          <a:lstStyle>
            <a:lvl1pPr>
              <a:defRPr sz="2995"/>
            </a:lvl1pPr>
            <a:lvl2pPr>
              <a:defRPr sz="2586"/>
            </a:lvl2pPr>
            <a:lvl3pPr>
              <a:defRPr sz="2178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C2643-E213-416D-B2B2-2538060AB5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07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7" y="1539082"/>
            <a:ext cx="34565432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687" y="8595526"/>
            <a:ext cx="16968788" cy="3583782"/>
          </a:xfrm>
        </p:spPr>
        <p:txBody>
          <a:bodyPr anchor="b"/>
          <a:lstStyle>
            <a:lvl1pPr marL="0" indent="0">
              <a:buNone/>
              <a:defRPr sz="2586" b="1"/>
            </a:lvl1pPr>
            <a:lvl2pPr marL="492628" indent="0">
              <a:buNone/>
              <a:defRPr sz="2178" b="1"/>
            </a:lvl2pPr>
            <a:lvl3pPr marL="985252" indent="0">
              <a:buNone/>
              <a:defRPr sz="1905" b="1"/>
            </a:lvl3pPr>
            <a:lvl4pPr marL="1477878" indent="0">
              <a:buNone/>
              <a:defRPr sz="1770" b="1"/>
            </a:lvl4pPr>
            <a:lvl5pPr marL="1970504" indent="0">
              <a:buNone/>
              <a:defRPr sz="1770" b="1"/>
            </a:lvl5pPr>
            <a:lvl6pPr marL="2463131" indent="0">
              <a:buNone/>
              <a:defRPr sz="1770" b="1"/>
            </a:lvl6pPr>
            <a:lvl7pPr marL="2955757" indent="0">
              <a:buNone/>
              <a:defRPr sz="1770" b="1"/>
            </a:lvl7pPr>
            <a:lvl8pPr marL="3448383" indent="0">
              <a:buNone/>
              <a:defRPr sz="1770" b="1"/>
            </a:lvl8pPr>
            <a:lvl9pPr marL="3941009" indent="0">
              <a:buNone/>
              <a:defRPr sz="177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687" y="12179305"/>
            <a:ext cx="16968788" cy="22127766"/>
          </a:xfrm>
        </p:spPr>
        <p:txBody>
          <a:bodyPr/>
          <a:lstStyle>
            <a:lvl1pPr>
              <a:defRPr sz="2586"/>
            </a:lvl1pPr>
            <a:lvl2pPr>
              <a:defRPr sz="2178"/>
            </a:lvl2pPr>
            <a:lvl3pPr>
              <a:defRPr sz="1905"/>
            </a:lvl3pPr>
            <a:lvl4pPr>
              <a:defRPr sz="1770"/>
            </a:lvl4pPr>
            <a:lvl5pPr>
              <a:defRPr sz="1770"/>
            </a:lvl5pPr>
            <a:lvl6pPr>
              <a:defRPr sz="1770"/>
            </a:lvl6pPr>
            <a:lvl7pPr>
              <a:defRPr sz="1770"/>
            </a:lvl7pPr>
            <a:lvl8pPr>
              <a:defRPr sz="1770"/>
            </a:lvl8pPr>
            <a:lvl9pPr>
              <a:defRPr sz="17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387" y="8595526"/>
            <a:ext cx="16975733" cy="3583782"/>
          </a:xfrm>
        </p:spPr>
        <p:txBody>
          <a:bodyPr anchor="b"/>
          <a:lstStyle>
            <a:lvl1pPr marL="0" indent="0">
              <a:buNone/>
              <a:defRPr sz="2586" b="1"/>
            </a:lvl1pPr>
            <a:lvl2pPr marL="492628" indent="0">
              <a:buNone/>
              <a:defRPr sz="2178" b="1"/>
            </a:lvl2pPr>
            <a:lvl3pPr marL="985252" indent="0">
              <a:buNone/>
              <a:defRPr sz="1905" b="1"/>
            </a:lvl3pPr>
            <a:lvl4pPr marL="1477878" indent="0">
              <a:buNone/>
              <a:defRPr sz="1770" b="1"/>
            </a:lvl4pPr>
            <a:lvl5pPr marL="1970504" indent="0">
              <a:buNone/>
              <a:defRPr sz="1770" b="1"/>
            </a:lvl5pPr>
            <a:lvl6pPr marL="2463131" indent="0">
              <a:buNone/>
              <a:defRPr sz="1770" b="1"/>
            </a:lvl6pPr>
            <a:lvl7pPr marL="2955757" indent="0">
              <a:buNone/>
              <a:defRPr sz="1770" b="1"/>
            </a:lvl7pPr>
            <a:lvl8pPr marL="3448383" indent="0">
              <a:buNone/>
              <a:defRPr sz="1770" b="1"/>
            </a:lvl8pPr>
            <a:lvl9pPr marL="3941009" indent="0">
              <a:buNone/>
              <a:defRPr sz="177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387" y="12179305"/>
            <a:ext cx="16975733" cy="22127766"/>
          </a:xfrm>
        </p:spPr>
        <p:txBody>
          <a:bodyPr/>
          <a:lstStyle>
            <a:lvl1pPr>
              <a:defRPr sz="2586"/>
            </a:lvl1pPr>
            <a:lvl2pPr>
              <a:defRPr sz="2178"/>
            </a:lvl2pPr>
            <a:lvl3pPr>
              <a:defRPr sz="1905"/>
            </a:lvl3pPr>
            <a:lvl4pPr>
              <a:defRPr sz="1770"/>
            </a:lvl4pPr>
            <a:lvl5pPr>
              <a:defRPr sz="1770"/>
            </a:lvl5pPr>
            <a:lvl6pPr>
              <a:defRPr sz="1770"/>
            </a:lvl6pPr>
            <a:lvl7pPr>
              <a:defRPr sz="1770"/>
            </a:lvl7pPr>
            <a:lvl8pPr>
              <a:defRPr sz="1770"/>
            </a:lvl8pPr>
            <a:lvl9pPr>
              <a:defRPr sz="17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1A4E8-4ACF-4169-A51F-CEA04350D2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45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C90BD-0A81-4752-8941-DDDEB1449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5863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4B5B3-ACEB-4C95-8506-A118DCECA3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006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8" y="1527972"/>
            <a:ext cx="12634913" cy="6509149"/>
          </a:xfrm>
        </p:spPr>
        <p:txBody>
          <a:bodyPr anchor="b"/>
          <a:lstStyle>
            <a:lvl1pPr algn="l">
              <a:defRPr sz="217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765" y="1527972"/>
            <a:ext cx="21469350" cy="32779099"/>
          </a:xfrm>
        </p:spPr>
        <p:txBody>
          <a:bodyPr/>
          <a:lstStyle>
            <a:lvl1pPr>
              <a:defRPr sz="3402"/>
            </a:lvl1pPr>
            <a:lvl2pPr>
              <a:defRPr sz="2995"/>
            </a:lvl2pPr>
            <a:lvl3pPr>
              <a:defRPr sz="2586"/>
            </a:lvl3pPr>
            <a:lvl4pPr>
              <a:defRPr sz="2178"/>
            </a:lvl4pPr>
            <a:lvl5pPr>
              <a:defRPr sz="2178"/>
            </a:lvl5pPr>
            <a:lvl6pPr>
              <a:defRPr sz="2178"/>
            </a:lvl6pPr>
            <a:lvl7pPr>
              <a:defRPr sz="2178"/>
            </a:lvl7pPr>
            <a:lvl8pPr>
              <a:defRPr sz="2178"/>
            </a:lvl8pPr>
            <a:lvl9pPr>
              <a:defRPr sz="217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688" y="8037117"/>
            <a:ext cx="12634913" cy="26269950"/>
          </a:xfrm>
        </p:spPr>
        <p:txBody>
          <a:bodyPr/>
          <a:lstStyle>
            <a:lvl1pPr marL="0" indent="0">
              <a:buNone/>
              <a:defRPr sz="1497"/>
            </a:lvl1pPr>
            <a:lvl2pPr marL="492628" indent="0">
              <a:buNone/>
              <a:defRPr sz="1224"/>
            </a:lvl2pPr>
            <a:lvl3pPr marL="985252" indent="0">
              <a:buNone/>
              <a:defRPr sz="1089"/>
            </a:lvl3pPr>
            <a:lvl4pPr marL="1477878" indent="0">
              <a:buNone/>
              <a:defRPr sz="953"/>
            </a:lvl4pPr>
            <a:lvl5pPr marL="1970504" indent="0">
              <a:buNone/>
              <a:defRPr sz="953"/>
            </a:lvl5pPr>
            <a:lvl6pPr marL="2463131" indent="0">
              <a:buNone/>
              <a:defRPr sz="953"/>
            </a:lvl6pPr>
            <a:lvl7pPr marL="2955757" indent="0">
              <a:buNone/>
              <a:defRPr sz="953"/>
            </a:lvl7pPr>
            <a:lvl8pPr marL="3448383" indent="0">
              <a:buNone/>
              <a:defRPr sz="953"/>
            </a:lvl8pPr>
            <a:lvl9pPr marL="3941009" indent="0">
              <a:buNone/>
              <a:defRPr sz="9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8729E-030B-4B46-9D16-CF723539A7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23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331" y="26883919"/>
            <a:ext cx="23043158" cy="3172619"/>
          </a:xfrm>
        </p:spPr>
        <p:txBody>
          <a:bodyPr anchor="b"/>
          <a:lstStyle>
            <a:lvl1pPr algn="l">
              <a:defRPr sz="217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331" y="3430989"/>
            <a:ext cx="23043158" cy="23044545"/>
          </a:xfrm>
        </p:spPr>
        <p:txBody>
          <a:bodyPr/>
          <a:lstStyle>
            <a:lvl1pPr marL="0" indent="0">
              <a:buNone/>
              <a:defRPr sz="3402"/>
            </a:lvl1pPr>
            <a:lvl2pPr marL="492628" indent="0">
              <a:buNone/>
              <a:defRPr sz="2995"/>
            </a:lvl2pPr>
            <a:lvl3pPr marL="985252" indent="0">
              <a:buNone/>
              <a:defRPr sz="2586"/>
            </a:lvl3pPr>
            <a:lvl4pPr marL="1477878" indent="0">
              <a:buNone/>
              <a:defRPr sz="2178"/>
            </a:lvl4pPr>
            <a:lvl5pPr marL="1970504" indent="0">
              <a:buNone/>
              <a:defRPr sz="2178"/>
            </a:lvl5pPr>
            <a:lvl6pPr marL="2463131" indent="0">
              <a:buNone/>
              <a:defRPr sz="2178"/>
            </a:lvl6pPr>
            <a:lvl7pPr marL="2955757" indent="0">
              <a:buNone/>
              <a:defRPr sz="2178"/>
            </a:lvl7pPr>
            <a:lvl8pPr marL="3448383" indent="0">
              <a:buNone/>
              <a:defRPr sz="2178"/>
            </a:lvl8pPr>
            <a:lvl9pPr marL="3941009" indent="0">
              <a:buNone/>
              <a:defRPr sz="2178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331" y="30056537"/>
            <a:ext cx="23043158" cy="4508895"/>
          </a:xfrm>
        </p:spPr>
        <p:txBody>
          <a:bodyPr/>
          <a:lstStyle>
            <a:lvl1pPr marL="0" indent="0">
              <a:buNone/>
              <a:defRPr sz="1497"/>
            </a:lvl1pPr>
            <a:lvl2pPr marL="492628" indent="0">
              <a:buNone/>
              <a:defRPr sz="1224"/>
            </a:lvl2pPr>
            <a:lvl3pPr marL="985252" indent="0">
              <a:buNone/>
              <a:defRPr sz="1089"/>
            </a:lvl3pPr>
            <a:lvl4pPr marL="1477878" indent="0">
              <a:buNone/>
              <a:defRPr sz="953"/>
            </a:lvl4pPr>
            <a:lvl5pPr marL="1970504" indent="0">
              <a:buNone/>
              <a:defRPr sz="953"/>
            </a:lvl5pPr>
            <a:lvl6pPr marL="2463131" indent="0">
              <a:buNone/>
              <a:defRPr sz="953"/>
            </a:lvl6pPr>
            <a:lvl7pPr marL="2955757" indent="0">
              <a:buNone/>
              <a:defRPr sz="953"/>
            </a:lvl7pPr>
            <a:lvl8pPr marL="3448383" indent="0">
              <a:buNone/>
              <a:defRPr sz="953"/>
            </a:lvl8pPr>
            <a:lvl9pPr marL="3941009" indent="0">
              <a:buNone/>
              <a:defRPr sz="9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3CF8A-8CFF-4B8B-8520-60594FDFCB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939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20614" y="1536303"/>
            <a:ext cx="34565431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795" tIns="148898" rIns="297795" bIns="1488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614" y="8959459"/>
            <a:ext cx="34565431" cy="2534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795" tIns="148898" rIns="297795" bIns="1488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20614" y="34973817"/>
            <a:ext cx="8962231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7795" tIns="148898" rIns="297795" bIns="14889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26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2014" y="34973817"/>
            <a:ext cx="12162631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7795" tIns="148898" rIns="297795" bIns="14889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26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3814" y="34973817"/>
            <a:ext cx="8962231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7795" tIns="148898" rIns="297795" bIns="1488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261" smtClean="0"/>
            </a:lvl1pPr>
          </a:lstStyle>
          <a:p>
            <a:pPr>
              <a:defRPr/>
            </a:pPr>
            <a:fld id="{893264D5-88C2-4D6B-BA3A-0F2918D6EB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53704" rtl="0" eaLnBrk="0" fontAlgn="base" hangingPunct="0">
        <a:spcBef>
          <a:spcPct val="0"/>
        </a:spcBef>
        <a:spcAft>
          <a:spcPct val="0"/>
        </a:spcAft>
        <a:defRPr sz="19464">
          <a:solidFill>
            <a:schemeClr val="tx2"/>
          </a:solidFill>
          <a:latin typeface="+mj-lt"/>
          <a:ea typeface="+mj-ea"/>
          <a:cs typeface="+mj-cs"/>
        </a:defRPr>
      </a:lvl1pPr>
      <a:lvl2pPr algn="ctr" defTabSz="4053704" rtl="0" eaLnBrk="0" fontAlgn="base" hangingPunct="0">
        <a:spcBef>
          <a:spcPct val="0"/>
        </a:spcBef>
        <a:spcAft>
          <a:spcPct val="0"/>
        </a:spcAft>
        <a:defRPr sz="19464">
          <a:solidFill>
            <a:schemeClr val="tx2"/>
          </a:solidFill>
          <a:latin typeface="Arial" charset="0"/>
        </a:defRPr>
      </a:lvl2pPr>
      <a:lvl3pPr algn="ctr" defTabSz="4053704" rtl="0" eaLnBrk="0" fontAlgn="base" hangingPunct="0">
        <a:spcBef>
          <a:spcPct val="0"/>
        </a:spcBef>
        <a:spcAft>
          <a:spcPct val="0"/>
        </a:spcAft>
        <a:defRPr sz="19464">
          <a:solidFill>
            <a:schemeClr val="tx2"/>
          </a:solidFill>
          <a:latin typeface="Arial" charset="0"/>
        </a:defRPr>
      </a:lvl3pPr>
      <a:lvl4pPr algn="ctr" defTabSz="4053704" rtl="0" eaLnBrk="0" fontAlgn="base" hangingPunct="0">
        <a:spcBef>
          <a:spcPct val="0"/>
        </a:spcBef>
        <a:spcAft>
          <a:spcPct val="0"/>
        </a:spcAft>
        <a:defRPr sz="19464">
          <a:solidFill>
            <a:schemeClr val="tx2"/>
          </a:solidFill>
          <a:latin typeface="Arial" charset="0"/>
        </a:defRPr>
      </a:lvl4pPr>
      <a:lvl5pPr algn="ctr" defTabSz="4053704" rtl="0" eaLnBrk="0" fontAlgn="base" hangingPunct="0">
        <a:spcBef>
          <a:spcPct val="0"/>
        </a:spcBef>
        <a:spcAft>
          <a:spcPct val="0"/>
        </a:spcAft>
        <a:defRPr sz="19464">
          <a:solidFill>
            <a:schemeClr val="tx2"/>
          </a:solidFill>
          <a:latin typeface="Arial" charset="0"/>
        </a:defRPr>
      </a:lvl5pPr>
      <a:lvl6pPr marL="492628" algn="ctr" defTabSz="4053903" rtl="0" fontAlgn="base">
        <a:spcBef>
          <a:spcPct val="0"/>
        </a:spcBef>
        <a:spcAft>
          <a:spcPct val="0"/>
        </a:spcAft>
        <a:defRPr sz="19464">
          <a:solidFill>
            <a:schemeClr val="tx2"/>
          </a:solidFill>
          <a:latin typeface="Arial" charset="0"/>
        </a:defRPr>
      </a:lvl6pPr>
      <a:lvl7pPr marL="985252" algn="ctr" defTabSz="4053903" rtl="0" fontAlgn="base">
        <a:spcBef>
          <a:spcPct val="0"/>
        </a:spcBef>
        <a:spcAft>
          <a:spcPct val="0"/>
        </a:spcAft>
        <a:defRPr sz="19464">
          <a:solidFill>
            <a:schemeClr val="tx2"/>
          </a:solidFill>
          <a:latin typeface="Arial" charset="0"/>
        </a:defRPr>
      </a:lvl7pPr>
      <a:lvl8pPr marL="1477878" algn="ctr" defTabSz="4053903" rtl="0" fontAlgn="base">
        <a:spcBef>
          <a:spcPct val="0"/>
        </a:spcBef>
        <a:spcAft>
          <a:spcPct val="0"/>
        </a:spcAft>
        <a:defRPr sz="19464">
          <a:solidFill>
            <a:schemeClr val="tx2"/>
          </a:solidFill>
          <a:latin typeface="Arial" charset="0"/>
        </a:defRPr>
      </a:lvl8pPr>
      <a:lvl9pPr marL="1970504" algn="ctr" defTabSz="4053903" rtl="0" fontAlgn="base">
        <a:spcBef>
          <a:spcPct val="0"/>
        </a:spcBef>
        <a:spcAft>
          <a:spcPct val="0"/>
        </a:spcAft>
        <a:defRPr sz="19464">
          <a:solidFill>
            <a:schemeClr val="tx2"/>
          </a:solidFill>
          <a:latin typeface="Arial" charset="0"/>
        </a:defRPr>
      </a:lvl9pPr>
    </p:titleStyle>
    <p:bodyStyle>
      <a:lvl1pPr marL="1521219" indent="-1521219" algn="l" defTabSz="4053704" rtl="0" eaLnBrk="0" fontAlgn="base" hangingPunct="0">
        <a:spcBef>
          <a:spcPct val="20000"/>
        </a:spcBef>
        <a:spcAft>
          <a:spcPct val="0"/>
        </a:spcAft>
        <a:buChar char="•"/>
        <a:defRPr sz="14157">
          <a:solidFill>
            <a:schemeClr val="tx1"/>
          </a:solidFill>
          <a:latin typeface="+mn-lt"/>
          <a:ea typeface="+mn-ea"/>
          <a:cs typeface="+mn-cs"/>
        </a:defRPr>
      </a:lvl1pPr>
      <a:lvl2pPr marL="3290935" indent="-1264081" algn="l" defTabSz="4053704" rtl="0" eaLnBrk="0" fontAlgn="base" hangingPunct="0">
        <a:spcBef>
          <a:spcPct val="20000"/>
        </a:spcBef>
        <a:spcAft>
          <a:spcPct val="0"/>
        </a:spcAft>
        <a:buChar char="–"/>
        <a:defRPr sz="12387">
          <a:solidFill>
            <a:schemeClr val="tx1"/>
          </a:solidFill>
          <a:latin typeface="+mn-lt"/>
        </a:defRPr>
      </a:lvl2pPr>
      <a:lvl3pPr marL="5064969" indent="-1011266" algn="l" defTabSz="4053704" rtl="0" eaLnBrk="0" fontAlgn="base" hangingPunct="0">
        <a:spcBef>
          <a:spcPct val="20000"/>
        </a:spcBef>
        <a:spcAft>
          <a:spcPct val="0"/>
        </a:spcAft>
        <a:buChar char="•"/>
        <a:defRPr sz="10616">
          <a:solidFill>
            <a:schemeClr val="tx1"/>
          </a:solidFill>
          <a:latin typeface="+mn-lt"/>
        </a:defRPr>
      </a:lvl3pPr>
      <a:lvl4pPr marL="7091819" indent="-1013426" algn="l" defTabSz="4053704" rtl="0" eaLnBrk="0" fontAlgn="base" hangingPunct="0">
        <a:spcBef>
          <a:spcPct val="20000"/>
        </a:spcBef>
        <a:spcAft>
          <a:spcPct val="0"/>
        </a:spcAft>
        <a:buChar char="–"/>
        <a:defRPr sz="8849">
          <a:solidFill>
            <a:schemeClr val="tx1"/>
          </a:solidFill>
          <a:latin typeface="+mn-lt"/>
        </a:defRPr>
      </a:lvl4pPr>
      <a:lvl5pPr marL="9118673" indent="-1013426" algn="l" defTabSz="4053704" rtl="0" eaLnBrk="0" fontAlgn="base" hangingPunct="0">
        <a:spcBef>
          <a:spcPct val="20000"/>
        </a:spcBef>
        <a:spcAft>
          <a:spcPct val="0"/>
        </a:spcAft>
        <a:buChar char="»"/>
        <a:defRPr sz="8849">
          <a:solidFill>
            <a:schemeClr val="tx1"/>
          </a:solidFill>
          <a:latin typeface="+mn-lt"/>
        </a:defRPr>
      </a:lvl5pPr>
      <a:lvl6pPr marL="9613052" indent="-1014331" algn="l" defTabSz="4053903" rtl="0" fontAlgn="base">
        <a:spcBef>
          <a:spcPct val="20000"/>
        </a:spcBef>
        <a:spcAft>
          <a:spcPct val="0"/>
        </a:spcAft>
        <a:buChar char="»"/>
        <a:defRPr sz="8849">
          <a:solidFill>
            <a:schemeClr val="tx1"/>
          </a:solidFill>
          <a:latin typeface="+mn-lt"/>
        </a:defRPr>
      </a:lvl6pPr>
      <a:lvl7pPr marL="10105677" indent="-1014331" algn="l" defTabSz="4053903" rtl="0" fontAlgn="base">
        <a:spcBef>
          <a:spcPct val="20000"/>
        </a:spcBef>
        <a:spcAft>
          <a:spcPct val="0"/>
        </a:spcAft>
        <a:buChar char="»"/>
        <a:defRPr sz="8849">
          <a:solidFill>
            <a:schemeClr val="tx1"/>
          </a:solidFill>
          <a:latin typeface="+mn-lt"/>
        </a:defRPr>
      </a:lvl7pPr>
      <a:lvl8pPr marL="10598303" indent="-1014331" algn="l" defTabSz="4053903" rtl="0" fontAlgn="base">
        <a:spcBef>
          <a:spcPct val="20000"/>
        </a:spcBef>
        <a:spcAft>
          <a:spcPct val="0"/>
        </a:spcAft>
        <a:buChar char="»"/>
        <a:defRPr sz="8849">
          <a:solidFill>
            <a:schemeClr val="tx1"/>
          </a:solidFill>
          <a:latin typeface="+mn-lt"/>
        </a:defRPr>
      </a:lvl8pPr>
      <a:lvl9pPr marL="11090929" indent="-1014331" algn="l" defTabSz="4053903" rtl="0" fontAlgn="base">
        <a:spcBef>
          <a:spcPct val="20000"/>
        </a:spcBef>
        <a:spcAft>
          <a:spcPct val="0"/>
        </a:spcAft>
        <a:buChar char="»"/>
        <a:defRPr sz="8849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852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92628" algn="l" defTabSz="9852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85252" algn="l" defTabSz="9852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77878" algn="l" defTabSz="9852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70504" algn="l" defTabSz="9852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63131" algn="l" defTabSz="9852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55757" algn="l" defTabSz="9852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448383" algn="l" defTabSz="9852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941009" algn="l" defTabSz="9852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E46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18886961" y="7100530"/>
            <a:ext cx="16687800" cy="5348884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0" y="609094"/>
            <a:ext cx="37994931" cy="332791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4446" tIns="62223" rIns="124446" bIns="62223" anchor="ctr"/>
          <a:lstStyle/>
          <a:p>
            <a:pPr algn="ctr" defTabSz="4053903" eaLnBrk="1" hangingPunct="1">
              <a:defRPr/>
            </a:pPr>
            <a:r>
              <a:rPr lang="en-US" sz="5400" b="1" dirty="0"/>
              <a:t>Examining Depression and Anxiety in Rural Advanced Cancer Patients </a:t>
            </a:r>
          </a:p>
          <a:p>
            <a:pPr algn="ctr" defTabSz="4053903" eaLnBrk="1" hangingPunct="1">
              <a:defRPr/>
            </a:pPr>
            <a:r>
              <a:rPr lang="en-US" sz="5400" b="1" dirty="0"/>
              <a:t>Receiving the Oncology Associated Symptoms and </a:t>
            </a:r>
          </a:p>
          <a:p>
            <a:pPr algn="ctr" defTabSz="4053903" eaLnBrk="1" hangingPunct="1">
              <a:defRPr/>
            </a:pPr>
            <a:r>
              <a:rPr lang="en-US" sz="5400" b="1" dirty="0"/>
              <a:t>Individualized Strategies (OASIS) Intervention</a:t>
            </a:r>
          </a:p>
          <a:p>
            <a:pPr algn="ctr" defTabSz="4053903" eaLnBrk="1" hangingPunct="1">
              <a:defRPr/>
            </a:pPr>
            <a:endParaRPr lang="en-US" sz="2000" i="1" dirty="0"/>
          </a:p>
          <a:p>
            <a:pPr algn="ctr" defTabSz="4053903" eaLnBrk="1" hangingPunct="1">
              <a:defRPr/>
            </a:pPr>
            <a:r>
              <a:rPr lang="en-US" sz="4355" i="1" dirty="0"/>
              <a:t>Isabella Penniston, BSN Student; Seyedehtanaz Saeidzadeh, MSN, RN; Stephanie Gilbertson-White PhD, ARNP-BC </a:t>
            </a:r>
          </a:p>
        </p:txBody>
      </p:sp>
      <p:sp>
        <p:nvSpPr>
          <p:cNvPr id="2051" name="Rectangle 20"/>
          <p:cNvSpPr>
            <a:spLocks noChangeArrowheads="1"/>
          </p:cNvSpPr>
          <p:nvPr/>
        </p:nvSpPr>
        <p:spPr bwMode="auto">
          <a:xfrm>
            <a:off x="430098" y="4398264"/>
            <a:ext cx="713232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4446" tIns="62223" rIns="124446" bIns="62223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9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052" name="Rectangle 22"/>
          <p:cNvSpPr>
            <a:spLocks noChangeArrowheads="1"/>
          </p:cNvSpPr>
          <p:nvPr/>
        </p:nvSpPr>
        <p:spPr bwMode="auto">
          <a:xfrm>
            <a:off x="8241932" y="4398264"/>
            <a:ext cx="713232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4446" tIns="62223" rIns="124446" bIns="62223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900" b="1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53" name="Rectangle 23"/>
          <p:cNvSpPr>
            <a:spLocks noChangeArrowheads="1"/>
          </p:cNvSpPr>
          <p:nvPr/>
        </p:nvSpPr>
        <p:spPr bwMode="auto">
          <a:xfrm>
            <a:off x="16048170" y="4398264"/>
            <a:ext cx="2194676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4446" tIns="62223" rIns="124446" bIns="62223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9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4" name="Rectangle 24"/>
          <p:cNvSpPr>
            <a:spLocks noChangeArrowheads="1"/>
          </p:cNvSpPr>
          <p:nvPr/>
        </p:nvSpPr>
        <p:spPr bwMode="auto">
          <a:xfrm>
            <a:off x="16048171" y="27763190"/>
            <a:ext cx="22003102" cy="912616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4446" tIns="62223" rIns="124446" bIns="62223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900" b="1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6" name="Text Box 32"/>
          <p:cNvSpPr txBox="1">
            <a:spLocks noChangeArrowheads="1"/>
          </p:cNvSpPr>
          <p:nvPr/>
        </p:nvSpPr>
        <p:spPr bwMode="auto">
          <a:xfrm>
            <a:off x="656799" y="5602842"/>
            <a:ext cx="7024039" cy="1827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4446" tIns="62223" rIns="124446" bIns="62223">
            <a:spAutoFit/>
          </a:bodyPr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3000" b="1" dirty="0"/>
              <a:t>Background</a:t>
            </a:r>
            <a:endParaRPr lang="en-US" altLang="en-US" sz="3000" dirty="0"/>
          </a:p>
          <a:p>
            <a:pPr marL="533399" indent="-533399" eaLnBrk="1" hangingPunct="1">
              <a:spcBef>
                <a:spcPct val="50000"/>
              </a:spcBef>
            </a:pPr>
            <a:r>
              <a:rPr lang="en-US" altLang="en-US" sz="3000" dirty="0"/>
              <a:t>32-45% of cancer patients experience clinically significant depression or anxiety.</a:t>
            </a:r>
            <a:r>
              <a:rPr lang="en-US" altLang="en-US" sz="3000" baseline="30000" dirty="0"/>
              <a:t>1</a:t>
            </a:r>
            <a:r>
              <a:rPr lang="en-US" altLang="en-US" sz="3000" dirty="0"/>
              <a:t> </a:t>
            </a:r>
          </a:p>
          <a:p>
            <a:pPr marL="533399" indent="-533399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3000" dirty="0"/>
              <a:t>Depression and anxiety have been shown to effect psychological distress levels, body image and role identity, self-esteem, social support, and physical distress and dependency.</a:t>
            </a:r>
            <a:r>
              <a:rPr lang="en-US" altLang="en-US" sz="3000" baseline="30000" dirty="0"/>
              <a:t>2</a:t>
            </a:r>
          </a:p>
          <a:p>
            <a:pPr marL="533399" indent="-533399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3000" dirty="0"/>
              <a:t>Few studies have evaluated how internet-based interventions can alleviate the severity and distress of depression and anxiety in advanced cancer patients.</a:t>
            </a:r>
            <a:r>
              <a:rPr lang="en-US" altLang="en-US" sz="3000" dirty="0">
                <a:solidFill>
                  <a:srgbClr val="FF0000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3000" b="1" dirty="0"/>
              <a:t>Description of the intervention</a:t>
            </a:r>
          </a:p>
          <a:p>
            <a:pPr marL="533399" indent="-533399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3000" dirty="0"/>
              <a:t>Oncology Associated Symptoms and Individualized Strategies (OASIS) is a web-based intervention created for rural advanced cancer patients to develop symptom self-management skills.</a:t>
            </a:r>
            <a:r>
              <a:rPr lang="en-US" altLang="en-US" sz="3000" baseline="30000" dirty="0"/>
              <a:t>3</a:t>
            </a:r>
          </a:p>
          <a:p>
            <a:pPr marL="533399" indent="-533399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3000" dirty="0"/>
              <a:t>Examining how the OASIS study impacts depression and anxiety may help improve the care of patients with advanced cancer with regard to psychological stressors.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3000" b="1" dirty="0"/>
              <a:t>Research Questions</a:t>
            </a:r>
          </a:p>
          <a:p>
            <a:pPr marL="533379" indent="-533379"/>
            <a:r>
              <a:rPr lang="en-US" sz="3000" dirty="0"/>
              <a:t>What is the relationship between demographic characteristics and the severity and distress level of mood scores (anxiety and depression)?</a:t>
            </a:r>
          </a:p>
          <a:p>
            <a:pPr marL="533379" indent="-533379"/>
            <a:r>
              <a:rPr lang="en-US" sz="3000" dirty="0"/>
              <a:t>How do mood scores change over time for participants who completed the intervention?</a:t>
            </a:r>
            <a:endParaRPr lang="en-US" altLang="en-US" sz="3000" dirty="0"/>
          </a:p>
        </p:txBody>
      </p:sp>
      <p:sp>
        <p:nvSpPr>
          <p:cNvPr id="2058" name="Text Box 36"/>
          <p:cNvSpPr txBox="1">
            <a:spLocks noChangeArrowheads="1"/>
          </p:cNvSpPr>
          <p:nvPr/>
        </p:nvSpPr>
        <p:spPr bwMode="auto">
          <a:xfrm>
            <a:off x="7925817" y="5602842"/>
            <a:ext cx="7534544" cy="1810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4446" tIns="62223" rIns="124446" bIns="62223">
            <a:spAutoFit/>
          </a:bodyPr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3000" b="1" dirty="0"/>
              <a:t>Recruitment and Eligibility</a:t>
            </a:r>
          </a:p>
          <a:p>
            <a:pPr marL="466738" indent="-466738" eaLnBrk="1" hangingPunct="1">
              <a:spcBef>
                <a:spcPct val="50000"/>
              </a:spcBef>
            </a:pPr>
            <a:r>
              <a:rPr lang="en-US" altLang="en-US" sz="3000" dirty="0"/>
              <a:t>Patients were recruited in Ottumwa, IA, Bettendorf, IA, and Fairfield, IA via in-person recruitment by research assistants according to the following eligibility criteria:</a:t>
            </a:r>
            <a:endParaRPr lang="en-US" sz="3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Advanced cancer diagnosis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Age &gt;18 years old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Living in small town or rural area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At least 1 distressing symptom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Have access to an Internet device with a video camera</a:t>
            </a:r>
          </a:p>
          <a:p>
            <a:pPr>
              <a:buNone/>
            </a:pPr>
            <a:endParaRPr lang="en-US" sz="3000" b="1" dirty="0"/>
          </a:p>
          <a:p>
            <a:pPr>
              <a:buNone/>
            </a:pPr>
            <a:r>
              <a:rPr lang="en-US" sz="3000" b="1" dirty="0"/>
              <a:t>Data collection &amp; Analysis</a:t>
            </a:r>
          </a:p>
          <a:p>
            <a:pPr marL="533399" indent="-533399"/>
            <a:r>
              <a:rPr lang="en-US" altLang="en-US" sz="3000" dirty="0"/>
              <a:t>Questionnaires were collected at four time points - baseline (T1), 4 weeks (T2), 8 weeks (T3), and 12 weeks (T4) - on which patients self-reported severity and distress of anxiety and depression.</a:t>
            </a:r>
          </a:p>
          <a:p>
            <a:pPr marL="533399" indent="-533399"/>
            <a:r>
              <a:rPr lang="en-US" sz="3000" dirty="0"/>
              <a:t>Descriptive statistics were used to describe the sample. Quantitative analysis of the depression and anxiety scores that patients report was conducted. </a:t>
            </a:r>
          </a:p>
          <a:p>
            <a:pPr marL="533399" indent="-533399"/>
            <a:r>
              <a:rPr lang="en-US" sz="3000" dirty="0"/>
              <a:t>Correlation was used to examine the relationship between demographic characteristics listed in Table 1 with the severity and distress of depression and anxiety in rural advanced cancer patients across all four time points.</a:t>
            </a:r>
          </a:p>
          <a:p>
            <a:pPr marL="533399" indent="-533399"/>
            <a:r>
              <a:rPr lang="en-US" sz="3000" dirty="0"/>
              <a:t>Change scores for severity and distress of anxiety and depression were calculated by subtracting follow-up scores (T2, T3, T4) from baseline (T1) for participants who completed the entire intervention (n=14).</a:t>
            </a:r>
            <a:endParaRPr lang="en-US" altLang="en-US" sz="3000" dirty="0"/>
          </a:p>
        </p:txBody>
      </p:sp>
      <p:sp>
        <p:nvSpPr>
          <p:cNvPr id="2059" name="Text Box 37"/>
          <p:cNvSpPr txBox="1">
            <a:spLocks noChangeArrowheads="1"/>
          </p:cNvSpPr>
          <p:nvPr/>
        </p:nvSpPr>
        <p:spPr bwMode="auto">
          <a:xfrm>
            <a:off x="15957893" y="23217739"/>
            <a:ext cx="21530324" cy="4511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4446" tIns="62223" rIns="124446" bIns="62223">
            <a:spAutoFit/>
          </a:bodyPr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00051" indent="-400051" eaLnBrk="1" hangingPunct="1">
              <a:spcBef>
                <a:spcPct val="50000"/>
              </a:spcBef>
            </a:pPr>
            <a:r>
              <a:rPr lang="en-US" altLang="en-US" sz="3000" dirty="0"/>
              <a:t>Age was significantly associated with mood scores (severity and distress) at baseline. Younger participants experienced higher levels of severity and distress in both anxiety and depression at baseline only.</a:t>
            </a:r>
          </a:p>
          <a:p>
            <a:pPr marL="400051" indent="-400051" eaLnBrk="1" hangingPunct="1">
              <a:spcBef>
                <a:spcPct val="50000"/>
              </a:spcBef>
            </a:pPr>
            <a:r>
              <a:rPr lang="en-US" altLang="en-US" sz="3000" dirty="0"/>
              <a:t>Marital status was significantly associated with only depression severity at baseline and T3 with</a:t>
            </a:r>
            <a:r>
              <a:rPr lang="en-US" altLang="en-US" sz="3000" dirty="0">
                <a:solidFill>
                  <a:schemeClr val="accent2"/>
                </a:solidFill>
              </a:rPr>
              <a:t> </a:t>
            </a:r>
            <a:r>
              <a:rPr lang="en-US" altLang="en-US" sz="3000" u="sng" dirty="0"/>
              <a:t>unmarried</a:t>
            </a:r>
            <a:r>
              <a:rPr lang="en-US" altLang="en-US" sz="3000" dirty="0">
                <a:solidFill>
                  <a:schemeClr val="accent2"/>
                </a:solidFill>
              </a:rPr>
              <a:t> </a:t>
            </a:r>
            <a:r>
              <a:rPr lang="en-US" altLang="en-US" sz="3000" dirty="0"/>
              <a:t>participants experiencing lower levels of depression severity and distress.</a:t>
            </a:r>
          </a:p>
          <a:p>
            <a:pPr marL="400051" indent="-400051" eaLnBrk="1" hangingPunct="1">
              <a:spcBef>
                <a:spcPct val="50000"/>
              </a:spcBef>
            </a:pPr>
            <a:r>
              <a:rPr lang="en-US" altLang="en-US" sz="3000" dirty="0"/>
              <a:t>Gender had a significantly significant relationship with depression severity only at baseline. </a:t>
            </a:r>
            <a:r>
              <a:rPr lang="en-US" altLang="en-US" sz="3000" u="sng" dirty="0"/>
              <a:t>Male</a:t>
            </a:r>
            <a:r>
              <a:rPr lang="en-US" altLang="en-US" sz="3000" dirty="0">
                <a:solidFill>
                  <a:schemeClr val="accent2"/>
                </a:solidFill>
              </a:rPr>
              <a:t> </a:t>
            </a:r>
            <a:r>
              <a:rPr lang="en-US" altLang="en-US" sz="3000" dirty="0"/>
              <a:t>participants experienced lower levels of depression severity.</a:t>
            </a:r>
          </a:p>
          <a:p>
            <a:pPr marL="400051" indent="-400051" eaLnBrk="1" hangingPunct="1">
              <a:spcBef>
                <a:spcPct val="50000"/>
              </a:spcBef>
            </a:pPr>
            <a:r>
              <a:rPr lang="en-US" altLang="en-US" sz="3000" dirty="0"/>
              <a:t>Change scores were most pronounced at </a:t>
            </a:r>
            <a:r>
              <a:rPr lang="en-US" altLang="en-US" sz="3000" u="sng" dirty="0"/>
              <a:t>T2 for depression scores</a:t>
            </a:r>
            <a:r>
              <a:rPr lang="en-US" altLang="en-US" sz="3000" dirty="0"/>
              <a:t> and </a:t>
            </a:r>
            <a:r>
              <a:rPr lang="en-US" altLang="en-US" sz="3000" u="sng" dirty="0"/>
              <a:t>T3 for anxiety score</a:t>
            </a:r>
            <a:r>
              <a:rPr lang="en-US" altLang="en-US" sz="3000" dirty="0"/>
              <a:t>. Depression severity remained low at T4 while depression distress and anxiety severity and distress rise but remained below baseline levels.</a:t>
            </a:r>
          </a:p>
        </p:txBody>
      </p:sp>
      <p:sp>
        <p:nvSpPr>
          <p:cNvPr id="2064" name="Rectangle 19"/>
          <p:cNvSpPr>
            <a:spLocks noChangeArrowheads="1"/>
          </p:cNvSpPr>
          <p:nvPr/>
        </p:nvSpPr>
        <p:spPr bwMode="auto">
          <a:xfrm>
            <a:off x="-3200400" y="4308710"/>
            <a:ext cx="199033" cy="539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522" tIns="49261" rIns="98522" bIns="49261" anchor="ctr">
            <a:spAutoFit/>
          </a:bodyPr>
          <a:lstStyle>
            <a:lvl1pPr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58"/>
          </a:p>
        </p:txBody>
      </p:sp>
      <p:sp>
        <p:nvSpPr>
          <p:cNvPr id="2066" name="Rectangle 21"/>
          <p:cNvSpPr>
            <a:spLocks noChangeArrowheads="1"/>
          </p:cNvSpPr>
          <p:nvPr/>
        </p:nvSpPr>
        <p:spPr bwMode="auto">
          <a:xfrm>
            <a:off x="16048171" y="33758384"/>
            <a:ext cx="22003102" cy="912616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4446" tIns="62223" rIns="124446" bIns="62223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900" b="1" dirty="0">
                <a:solidFill>
                  <a:schemeClr val="bg1"/>
                </a:solidFill>
              </a:rPr>
              <a:t>References and Acknowledgments</a:t>
            </a:r>
          </a:p>
        </p:txBody>
      </p:sp>
      <p:pic>
        <p:nvPicPr>
          <p:cNvPr id="206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037" y="879396"/>
            <a:ext cx="4653743" cy="1793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9497" y="1624878"/>
            <a:ext cx="5074904" cy="892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3">
            <a:extLst>
              <a:ext uri="{FF2B5EF4-FFF2-40B4-BE49-F238E27FC236}">
                <a16:creationId xmlns:a16="http://schemas.microsoft.com/office/drawing/2014/main" id="{0FA04BD7-64DE-437D-97DA-3B8658D2B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099" y="23934937"/>
            <a:ext cx="14944153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4446" tIns="62223" rIns="124446" bIns="62223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900" b="1">
                <a:solidFill>
                  <a:schemeClr val="bg1"/>
                </a:solidFill>
              </a:rPr>
              <a:t>Results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FFBB9F7D-F557-5245-889B-78982FD8F1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473246"/>
              </p:ext>
            </p:extLst>
          </p:nvPr>
        </p:nvGraphicFramePr>
        <p:xfrm>
          <a:off x="1332124" y="25078733"/>
          <a:ext cx="12299827" cy="13103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6134">
                  <a:extLst>
                    <a:ext uri="{9D8B030D-6E8A-4147-A177-3AD203B41FA5}">
                      <a16:colId xmlns:a16="http://schemas.microsoft.com/office/drawing/2014/main" val="1498980310"/>
                    </a:ext>
                  </a:extLst>
                </a:gridCol>
                <a:gridCol w="5123693">
                  <a:extLst>
                    <a:ext uri="{9D8B030D-6E8A-4147-A177-3AD203B41FA5}">
                      <a16:colId xmlns:a16="http://schemas.microsoft.com/office/drawing/2014/main" val="2407634433"/>
                    </a:ext>
                  </a:extLst>
                </a:gridCol>
              </a:tblGrid>
              <a:tr h="503973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Table 1.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Sample Demographics (n=13)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836364"/>
                  </a:ext>
                </a:extLst>
              </a:tr>
              <a:tr h="503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Age: Mean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2" charset="2"/>
                        </a:rPr>
                        <a:t>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SD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67.1 ± 11.0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567649"/>
                  </a:ext>
                </a:extLst>
              </a:tr>
              <a:tr h="503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Gender n (%)</a:t>
                      </a: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923548"/>
                  </a:ext>
                </a:extLst>
              </a:tr>
              <a:tr h="503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Male</a:t>
                      </a: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(53.8)</a:t>
                      </a: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8787467"/>
                  </a:ext>
                </a:extLst>
              </a:tr>
              <a:tr h="503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Marital status: n (%)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6848202"/>
                  </a:ext>
                </a:extLst>
              </a:tr>
              <a:tr h="503973">
                <a:tc>
                  <a:txBody>
                    <a:bodyPr/>
                    <a:lstStyle/>
                    <a:p>
                      <a:pPr marL="2095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Married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 (92.3)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131335"/>
                  </a:ext>
                </a:extLst>
              </a:tr>
              <a:tr h="503973">
                <a:tc>
                  <a:txBody>
                    <a:bodyPr/>
                    <a:lstStyle/>
                    <a:p>
                      <a:pPr marL="2095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 other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(0.07)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1591140"/>
                  </a:ext>
                </a:extLst>
              </a:tr>
              <a:tr h="503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Ethnicity: n (%)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7872127"/>
                  </a:ext>
                </a:extLst>
              </a:tr>
              <a:tr h="503973">
                <a:tc>
                  <a:txBody>
                    <a:bodyPr/>
                    <a:lstStyle/>
                    <a:p>
                      <a:pPr marL="2095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White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(91.6)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2804896"/>
                  </a:ext>
                </a:extLst>
              </a:tr>
              <a:tr h="503973">
                <a:tc>
                  <a:txBody>
                    <a:bodyPr/>
                    <a:lstStyle/>
                    <a:p>
                      <a:pPr marL="2095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Non-White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(8.3)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7578333"/>
                  </a:ext>
                </a:extLst>
              </a:tr>
              <a:tr h="503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Rural code: n (%)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7071037"/>
                  </a:ext>
                </a:extLst>
              </a:tr>
              <a:tr h="503973">
                <a:tc>
                  <a:txBody>
                    <a:bodyPr/>
                    <a:lstStyle/>
                    <a:p>
                      <a:pPr marL="2095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Rural area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(15.4)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900246"/>
                  </a:ext>
                </a:extLst>
              </a:tr>
              <a:tr h="503973">
                <a:tc>
                  <a:txBody>
                    <a:bodyPr/>
                    <a:lstStyle/>
                    <a:p>
                      <a:pPr marL="2095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Small town community/high commuting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(30.7)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202903"/>
                  </a:ext>
                </a:extLst>
              </a:tr>
              <a:tr h="503973">
                <a:tc>
                  <a:txBody>
                    <a:bodyPr/>
                    <a:lstStyle/>
                    <a:p>
                      <a:pPr marL="2095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Micropolitan/metropolitan area core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(53.8)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8514574"/>
                  </a:ext>
                </a:extLst>
              </a:tr>
              <a:tr h="503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Education status: n (%)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702819"/>
                  </a:ext>
                </a:extLst>
              </a:tr>
              <a:tr h="503973">
                <a:tc>
                  <a:txBody>
                    <a:bodyPr/>
                    <a:lstStyle/>
                    <a:p>
                      <a:pPr marL="21082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High school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(23.08)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2944093"/>
                  </a:ext>
                </a:extLst>
              </a:tr>
              <a:tr h="503973">
                <a:tc>
                  <a:txBody>
                    <a:bodyPr/>
                    <a:lstStyle/>
                    <a:p>
                      <a:pPr marL="21082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Some college/tech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(61.5)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721061"/>
                  </a:ext>
                </a:extLst>
              </a:tr>
              <a:tr h="503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Employment status: n (%)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8495567"/>
                  </a:ext>
                </a:extLst>
              </a:tr>
              <a:tr h="503973">
                <a:tc>
                  <a:txBody>
                    <a:bodyPr/>
                    <a:lstStyle/>
                    <a:p>
                      <a:pPr marL="21082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Employed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 (76.9)</a:t>
                      </a:r>
                      <a:endParaRPr lang="en-US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9075847"/>
                  </a:ext>
                </a:extLst>
              </a:tr>
              <a:tr h="503973">
                <a:tc>
                  <a:txBody>
                    <a:bodyPr/>
                    <a:lstStyle/>
                    <a:p>
                      <a:pPr marL="21082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Unemployed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 (23.08)</a:t>
                      </a:r>
                      <a:endParaRPr lang="en-US" sz="2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44025"/>
                  </a:ext>
                </a:extLst>
              </a:tr>
              <a:tr h="503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Income status: n (%)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5788072"/>
                  </a:ext>
                </a:extLst>
              </a:tr>
              <a:tr h="503973">
                <a:tc>
                  <a:txBody>
                    <a:bodyPr/>
                    <a:lstStyle/>
                    <a:p>
                      <a:pPr marL="21082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&lt; 60,000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(69.2)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3897632"/>
                  </a:ext>
                </a:extLst>
              </a:tr>
              <a:tr h="503973">
                <a:tc>
                  <a:txBody>
                    <a:bodyPr/>
                    <a:lstStyle/>
                    <a:p>
                      <a:pPr marL="21082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2" charset="2"/>
                        </a:rPr>
                        <a:t>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60,000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(30.7)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4391716"/>
                  </a:ext>
                </a:extLst>
              </a:tr>
              <a:tr h="503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Frequency of internet usage: n (%)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1980007"/>
                  </a:ext>
                </a:extLst>
              </a:tr>
              <a:tr h="503973">
                <a:tc>
                  <a:txBody>
                    <a:bodyPr/>
                    <a:lstStyle/>
                    <a:p>
                      <a:pPr marL="21082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Multiple times per day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(53.85)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225934"/>
                  </a:ext>
                </a:extLst>
              </a:tr>
              <a:tr h="503973">
                <a:tc>
                  <a:txBody>
                    <a:bodyPr/>
                    <a:lstStyle/>
                    <a:p>
                      <a:pPr marL="21082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 others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(46.15)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10" marR="800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98947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CF4F0DF-F387-954C-873F-777D52264C77}"/>
              </a:ext>
            </a:extLst>
          </p:cNvPr>
          <p:cNvSpPr txBox="1"/>
          <p:nvPr/>
        </p:nvSpPr>
        <p:spPr>
          <a:xfrm>
            <a:off x="16327412" y="22571663"/>
            <a:ext cx="216206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Note: AS=Anxiety severity, DS=Depression severity, AD=Anxiety distress, DD=Depression distress </a:t>
            </a:r>
          </a:p>
        </p:txBody>
      </p:sp>
      <p:sp>
        <p:nvSpPr>
          <p:cNvPr id="20" name="Text Box 37"/>
          <p:cNvSpPr txBox="1">
            <a:spLocks noChangeArrowheads="1"/>
          </p:cNvSpPr>
          <p:nvPr/>
        </p:nvSpPr>
        <p:spPr bwMode="auto">
          <a:xfrm>
            <a:off x="15957892" y="28893534"/>
            <a:ext cx="21530325" cy="4803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4446" tIns="62223" rIns="124446" bIns="62223">
            <a:spAutoFit/>
          </a:bodyPr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33379" indent="-533379" eaLnBrk="1" hangingPunct="1">
              <a:spcBef>
                <a:spcPct val="50000"/>
              </a:spcBef>
            </a:pPr>
            <a:r>
              <a:rPr lang="en-US" altLang="en-US" sz="3040" dirty="0"/>
              <a:t>The associations with demographic characteristics and mood are consistent with previous research,</a:t>
            </a:r>
          </a:p>
          <a:p>
            <a:pPr marL="533379" indent="-533379" eaLnBrk="1" hangingPunct="1">
              <a:spcBef>
                <a:spcPct val="50000"/>
              </a:spcBef>
            </a:pPr>
            <a:r>
              <a:rPr lang="en-US" altLang="en-US" sz="3040" dirty="0"/>
              <a:t>The relationship between age and mood in the T1 survey indicates that the OASIS intervention maybe especially beneficially to younger patients.</a:t>
            </a:r>
          </a:p>
          <a:p>
            <a:pPr marL="533379" indent="-533379" eaLnBrk="1" hangingPunct="1">
              <a:spcBef>
                <a:spcPct val="50000"/>
              </a:spcBef>
            </a:pPr>
            <a:r>
              <a:rPr lang="en-US" altLang="en-US" sz="3040" dirty="0"/>
              <a:t>Similarly, married and female patients had worse depression and anxiety and may especially benefit from OASIS.</a:t>
            </a:r>
          </a:p>
          <a:p>
            <a:pPr marL="533379" indent="-533379" eaLnBrk="1" hangingPunct="1">
              <a:spcBef>
                <a:spcPct val="50000"/>
              </a:spcBef>
            </a:pPr>
            <a:r>
              <a:rPr lang="en-US" altLang="en-US" sz="3040" dirty="0"/>
              <a:t>Change scores indicate the depression scores respond faster than anxiety and that the intervention may need modification to sustain these effects overtime.</a:t>
            </a:r>
          </a:p>
          <a:p>
            <a:pPr marL="533379" indent="-533379" eaLnBrk="1" hangingPunct="1">
              <a:spcBef>
                <a:spcPct val="50000"/>
              </a:spcBef>
            </a:pPr>
            <a:r>
              <a:rPr lang="en-US" altLang="en-US" sz="3040" dirty="0"/>
              <a:t>Future research is needed to test efficacy of the intervention through an RCT and determine if these demographic differences exist in a larger sample </a:t>
            </a:r>
          </a:p>
        </p:txBody>
      </p:sp>
      <p:sp>
        <p:nvSpPr>
          <p:cNvPr id="21" name="Text Box 37"/>
          <p:cNvSpPr txBox="1">
            <a:spLocks noChangeArrowheads="1"/>
          </p:cNvSpPr>
          <p:nvPr/>
        </p:nvSpPr>
        <p:spPr bwMode="auto">
          <a:xfrm>
            <a:off x="16327412" y="34341794"/>
            <a:ext cx="14793340" cy="3649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4446" tIns="62223" rIns="124446" bIns="62223">
            <a:spAutoFit/>
          </a:bodyPr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 dirty="0"/>
              <a:t>1. Linden, W., </a:t>
            </a:r>
            <a:r>
              <a:rPr lang="en-US" altLang="en-US" sz="2100" dirty="0" err="1"/>
              <a:t>Vodermaier</a:t>
            </a:r>
            <a:r>
              <a:rPr lang="en-US" altLang="en-US" sz="2100" dirty="0"/>
              <a:t>, A., </a:t>
            </a:r>
            <a:r>
              <a:rPr lang="en-US" altLang="en-US" sz="2100" dirty="0" err="1"/>
              <a:t>MacKenzie</a:t>
            </a:r>
            <a:r>
              <a:rPr lang="en-US" altLang="en-US" sz="2100" dirty="0"/>
              <a:t>, R., Greig, D. (2012). Anxiety and depression after cancer diagnosis: Prevalence rates by cancer type, gender, and age. </a:t>
            </a:r>
            <a:r>
              <a:rPr lang="en-US" altLang="en-US" sz="2100" i="1" dirty="0"/>
              <a:t>Journal of Affective Disorders, 141, </a:t>
            </a:r>
            <a:r>
              <a:rPr lang="en-US" altLang="en-US" sz="2100" dirty="0"/>
              <a:t>343-351. DOI:10.1016/jjad.2012.03.025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 dirty="0"/>
              <a:t>2. </a:t>
            </a:r>
            <a:r>
              <a:rPr lang="en-US" altLang="en-US" sz="2100" dirty="0" err="1"/>
              <a:t>Kostopoulou</a:t>
            </a:r>
            <a:r>
              <a:rPr lang="en-US" altLang="en-US" sz="2100" dirty="0"/>
              <a:t>, S., </a:t>
            </a:r>
            <a:r>
              <a:rPr lang="en-US" altLang="en-US" sz="2100" dirty="0" err="1"/>
              <a:t>Parpa</a:t>
            </a:r>
            <a:r>
              <a:rPr lang="en-US" altLang="en-US" sz="2100" dirty="0"/>
              <a:t>, E., </a:t>
            </a:r>
            <a:r>
              <a:rPr lang="en-US" altLang="en-US" sz="2100" dirty="0" err="1"/>
              <a:t>Tsilika</a:t>
            </a:r>
            <a:r>
              <a:rPr lang="en-US" altLang="en-US" sz="2100" dirty="0"/>
              <a:t>, E., </a:t>
            </a:r>
            <a:r>
              <a:rPr lang="en-US" altLang="en-US" sz="2100" dirty="0" err="1"/>
              <a:t>Katsaragakis</a:t>
            </a:r>
            <a:r>
              <a:rPr lang="en-US" altLang="en-US" sz="2100" dirty="0"/>
              <a:t>, S., </a:t>
            </a:r>
            <a:r>
              <a:rPr lang="en-US" altLang="en-US" sz="2100" dirty="0" err="1"/>
              <a:t>Papazoglou</a:t>
            </a:r>
            <a:r>
              <a:rPr lang="en-US" altLang="en-US" sz="2100" dirty="0"/>
              <a:t>, I., </a:t>
            </a:r>
            <a:r>
              <a:rPr lang="en-US" altLang="en-US" sz="2100" dirty="0" err="1"/>
              <a:t>Zygogianni</a:t>
            </a:r>
            <a:r>
              <a:rPr lang="en-US" altLang="en-US" sz="2100" dirty="0"/>
              <a:t>, A., </a:t>
            </a:r>
            <a:r>
              <a:rPr lang="en-US" altLang="en-US" sz="2100" dirty="0" err="1"/>
              <a:t>Galanos</a:t>
            </a:r>
            <a:r>
              <a:rPr lang="en-US" altLang="en-US" sz="2100" dirty="0"/>
              <a:t>, A., </a:t>
            </a:r>
            <a:r>
              <a:rPr lang="en-US" altLang="en-US" sz="2100" dirty="0" err="1"/>
              <a:t>Mystakidou</a:t>
            </a:r>
            <a:r>
              <a:rPr lang="en-US" altLang="en-US" sz="2100" dirty="0"/>
              <a:t>, K. (2018). Advanced cancer patient’s perceptions of dignity: The impact of psychologically distressing symptoms and preparatory grief. </a:t>
            </a:r>
            <a:r>
              <a:rPr lang="en-US" altLang="en-US" sz="2100" i="1" dirty="0"/>
              <a:t>Journal of Palliative Care, 33</a:t>
            </a:r>
            <a:r>
              <a:rPr lang="en-US" altLang="en-US" sz="2100" dirty="0"/>
              <a:t>(2), 88-94). DOI: 1.0.1177/0825859718759882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 dirty="0"/>
              <a:t>3. Gilbertson-White, S., Yeung, C.W., </a:t>
            </a:r>
            <a:r>
              <a:rPr lang="en-US" altLang="en-US" sz="2100" dirty="0" err="1"/>
              <a:t>Saeidzaheh</a:t>
            </a:r>
            <a:r>
              <a:rPr lang="en-US" altLang="en-US" sz="2100" dirty="0"/>
              <a:t>, S., Tykol, H., Vikas, P., Cannon, A. (2018). Engaging stakeholders in the development of an eHealth intervention for cancer symptom management for rural residents. </a:t>
            </a:r>
            <a:r>
              <a:rPr lang="en-US" altLang="en-US" sz="2100" i="1" dirty="0"/>
              <a:t>The Journal of Rural Health, 0, </a:t>
            </a:r>
            <a:r>
              <a:rPr lang="en-US" altLang="en-US" sz="2100" dirty="0"/>
              <a:t>1-10. DOI: 10.1111/jrh.12297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CF4F0DF-F387-954C-873F-777D52264C77}"/>
              </a:ext>
            </a:extLst>
          </p:cNvPr>
          <p:cNvSpPr txBox="1"/>
          <p:nvPr/>
        </p:nvSpPr>
        <p:spPr>
          <a:xfrm>
            <a:off x="17567746" y="6448558"/>
            <a:ext cx="199182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Note: AS=Anxiety severity, DS=Depression severity, AD=Anxiety distress, DD=Depression distress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CF4F0DF-F387-954C-873F-777D52264C77}"/>
              </a:ext>
            </a:extLst>
          </p:cNvPr>
          <p:cNvSpPr txBox="1"/>
          <p:nvPr/>
        </p:nvSpPr>
        <p:spPr>
          <a:xfrm>
            <a:off x="17550025" y="5592931"/>
            <a:ext cx="195513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/>
              <a:t>Significant associations between select demographics and anxiety and depression scores (n=13)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CF4F0DF-F387-954C-873F-777D52264C77}"/>
              </a:ext>
            </a:extLst>
          </p:cNvPr>
          <p:cNvSpPr txBox="1"/>
          <p:nvPr/>
        </p:nvSpPr>
        <p:spPr>
          <a:xfrm>
            <a:off x="16048171" y="13438286"/>
            <a:ext cx="21620603" cy="582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86" dirty="0"/>
              <a:t>Figure 1. Change in anxiety and depression scores for participants who completed entire intervention (n=13)</a:t>
            </a:r>
          </a:p>
        </p:txBody>
      </p:sp>
      <p:sp>
        <p:nvSpPr>
          <p:cNvPr id="28" name="Text Box 52"/>
          <p:cNvSpPr txBox="1">
            <a:spLocks noChangeArrowheads="1"/>
          </p:cNvSpPr>
          <p:nvPr/>
        </p:nvSpPr>
        <p:spPr bwMode="auto">
          <a:xfrm>
            <a:off x="31399993" y="35565414"/>
            <a:ext cx="6420794" cy="44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24" tIns="39961" rIns="79924" bIns="39961">
            <a:spAutoFit/>
          </a:bodyPr>
          <a:lstStyle>
            <a:lvl1pPr defTabSz="5851525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851525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851525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851525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851525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88" dirty="0">
                <a:latin typeface="+mn-lt"/>
                <a:cs typeface="Arial" panose="020B0604020202020204" pitchFamily="34" charset="0"/>
              </a:rPr>
              <a:t>Funding from:</a:t>
            </a:r>
          </a:p>
        </p:txBody>
      </p:sp>
      <p:pic>
        <p:nvPicPr>
          <p:cNvPr id="29" name="Content Placeholder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32019245" y="36185073"/>
            <a:ext cx="2666588" cy="1417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imag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8796" y="36185073"/>
            <a:ext cx="2699700" cy="1346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1EBEB97A-CC7B-2E4C-B2DF-F16F1C8017E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4327" y="14131980"/>
            <a:ext cx="21204169" cy="83476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93ABD25-9ED1-894D-9545-4B101C4BAD62}"/>
              </a:ext>
            </a:extLst>
          </p:cNvPr>
          <p:cNvSpPr txBox="1"/>
          <p:nvPr/>
        </p:nvSpPr>
        <p:spPr>
          <a:xfrm>
            <a:off x="19314804" y="7219993"/>
            <a:ext cx="6980168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Age:                             T1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Gender:                       T1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FD05A9-4653-D240-948D-D1E653A43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19668"/>
              </p:ext>
            </p:extLst>
          </p:nvPr>
        </p:nvGraphicFramePr>
        <p:xfrm>
          <a:off x="19812000" y="7722429"/>
          <a:ext cx="7239000" cy="2673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541081842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33081483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4027742926"/>
                    </a:ext>
                  </a:extLst>
                </a:gridCol>
              </a:tblGrid>
              <a:tr h="690725">
                <a:tc>
                  <a:txBody>
                    <a:bodyPr/>
                    <a:lstStyle/>
                    <a:p>
                      <a:r>
                        <a:rPr lang="en-US" sz="2400" dirty="0"/>
                        <a:t>DS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 = -0.71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 =&lt;.001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063903"/>
                  </a:ext>
                </a:extLst>
              </a:tr>
              <a:tr h="690725">
                <a:tc>
                  <a:txBody>
                    <a:bodyPr/>
                    <a:lstStyle/>
                    <a:p>
                      <a:r>
                        <a:rPr lang="en-US" sz="2400" dirty="0"/>
                        <a:t>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 =-0.63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 =0.01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000583"/>
                  </a:ext>
                </a:extLst>
              </a:tr>
              <a:tr h="690725">
                <a:tc>
                  <a:txBody>
                    <a:bodyPr/>
                    <a:lstStyle/>
                    <a:p>
                      <a:r>
                        <a:rPr lang="en-US" sz="2400" dirty="0"/>
                        <a:t>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 = -0.76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85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p =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&lt;.001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108211"/>
                  </a:ext>
                </a:extLst>
              </a:tr>
              <a:tr h="601717">
                <a:tc>
                  <a:txBody>
                    <a:bodyPr/>
                    <a:lstStyle/>
                    <a:p>
                      <a:r>
                        <a:rPr lang="en-US" sz="2400" dirty="0"/>
                        <a:t>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 = -0.73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 = 0.004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33817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93403DA-1149-B340-B48B-6A1D79CB42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619230"/>
              </p:ext>
            </p:extLst>
          </p:nvPr>
        </p:nvGraphicFramePr>
        <p:xfrm>
          <a:off x="19735800" y="11440375"/>
          <a:ext cx="7239000" cy="64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1770026973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3646757395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692346376"/>
                    </a:ext>
                  </a:extLst>
                </a:gridCol>
              </a:tblGrid>
              <a:tr h="644468">
                <a:tc>
                  <a:txBody>
                    <a:bodyPr/>
                    <a:lstStyle/>
                    <a:p>
                      <a:r>
                        <a:rPr lang="en-US" sz="2400" dirty="0"/>
                        <a:t>DS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 = 3.77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 =.0.02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22193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798BC94-A268-0F48-AD8E-8EB56E0D976A}"/>
              </a:ext>
            </a:extLst>
          </p:cNvPr>
          <p:cNvSpPr txBox="1"/>
          <p:nvPr/>
        </p:nvSpPr>
        <p:spPr>
          <a:xfrm>
            <a:off x="27066661" y="7209981"/>
            <a:ext cx="9356939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*Marital status:                  T1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2BAEEA9-4504-0A4B-B3A7-2322F2DD7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737485"/>
              </p:ext>
            </p:extLst>
          </p:nvPr>
        </p:nvGraphicFramePr>
        <p:xfrm>
          <a:off x="28106382" y="7938766"/>
          <a:ext cx="6951588" cy="5539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7196">
                  <a:extLst>
                    <a:ext uri="{9D8B030D-6E8A-4147-A177-3AD203B41FA5}">
                      <a16:colId xmlns:a16="http://schemas.microsoft.com/office/drawing/2014/main" val="3650866749"/>
                    </a:ext>
                  </a:extLst>
                </a:gridCol>
                <a:gridCol w="2317196">
                  <a:extLst>
                    <a:ext uri="{9D8B030D-6E8A-4147-A177-3AD203B41FA5}">
                      <a16:colId xmlns:a16="http://schemas.microsoft.com/office/drawing/2014/main" val="1163054659"/>
                    </a:ext>
                  </a:extLst>
                </a:gridCol>
                <a:gridCol w="2317196">
                  <a:extLst>
                    <a:ext uri="{9D8B030D-6E8A-4147-A177-3AD203B41FA5}">
                      <a16:colId xmlns:a16="http://schemas.microsoft.com/office/drawing/2014/main" val="2457419851"/>
                    </a:ext>
                  </a:extLst>
                </a:gridCol>
              </a:tblGrid>
              <a:tr h="553919">
                <a:tc>
                  <a:txBody>
                    <a:bodyPr/>
                    <a:lstStyle/>
                    <a:p>
                      <a:r>
                        <a:rPr lang="en-US" sz="2400" dirty="0"/>
                        <a:t>DS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F-stat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=7.44 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 = 0.008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83173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76B2C99-C471-1448-A07B-E6CC6989DBE9}"/>
              </a:ext>
            </a:extLst>
          </p:cNvPr>
          <p:cNvSpPr txBox="1"/>
          <p:nvPr/>
        </p:nvSpPr>
        <p:spPr>
          <a:xfrm>
            <a:off x="31107371" y="8981571"/>
            <a:ext cx="591829" cy="5124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T3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A21E85B-10AB-664C-A367-8AA1842F35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928237"/>
              </p:ext>
            </p:extLst>
          </p:nvPr>
        </p:nvGraphicFramePr>
        <p:xfrm>
          <a:off x="28115637" y="9586097"/>
          <a:ext cx="6942333" cy="6681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4111">
                  <a:extLst>
                    <a:ext uri="{9D8B030D-6E8A-4147-A177-3AD203B41FA5}">
                      <a16:colId xmlns:a16="http://schemas.microsoft.com/office/drawing/2014/main" val="688037068"/>
                    </a:ext>
                  </a:extLst>
                </a:gridCol>
                <a:gridCol w="2314111">
                  <a:extLst>
                    <a:ext uri="{9D8B030D-6E8A-4147-A177-3AD203B41FA5}">
                      <a16:colId xmlns:a16="http://schemas.microsoft.com/office/drawing/2014/main" val="1373446242"/>
                    </a:ext>
                  </a:extLst>
                </a:gridCol>
                <a:gridCol w="2314111">
                  <a:extLst>
                    <a:ext uri="{9D8B030D-6E8A-4147-A177-3AD203B41FA5}">
                      <a16:colId xmlns:a16="http://schemas.microsoft.com/office/drawing/2014/main" val="1901583974"/>
                    </a:ext>
                  </a:extLst>
                </a:gridCol>
              </a:tblGrid>
              <a:tr h="668113">
                <a:tc>
                  <a:txBody>
                    <a:bodyPr/>
                    <a:lstStyle/>
                    <a:p>
                      <a:r>
                        <a:rPr lang="en-US" sz="2400" dirty="0"/>
                        <a:t>DS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F-stat = 3.01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 =0.09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649282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FC39C56A-145B-DE47-BDCE-E46B1BCDC9C9}"/>
              </a:ext>
            </a:extLst>
          </p:cNvPr>
          <p:cNvSpPr txBox="1"/>
          <p:nvPr/>
        </p:nvSpPr>
        <p:spPr>
          <a:xfrm>
            <a:off x="18886961" y="12441552"/>
            <a:ext cx="12176795" cy="5124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*Marital status was the only demographic value with association outside of T1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E7C8F9-7A31-EB40-B352-6E7E4FDB794D}"/>
              </a:ext>
            </a:extLst>
          </p:cNvPr>
          <p:cNvSpPr txBox="1"/>
          <p:nvPr/>
        </p:nvSpPr>
        <p:spPr>
          <a:xfrm>
            <a:off x="31257480" y="34813745"/>
            <a:ext cx="6393097" cy="5124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Contact: Isabella-Penniston@uiowa.edu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5028</TotalTime>
  <Words>1137</Words>
  <Application>Microsoft Macintosh PowerPoint</Application>
  <PresentationFormat>Custom</PresentationFormat>
  <Paragraphs>137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B 24 by 48 wide</dc:title>
  <dc:creator>Cindy Kranz</dc:creator>
  <cp:lastModifiedBy>Penniston, Isabella O</cp:lastModifiedBy>
  <cp:revision>154</cp:revision>
  <dcterms:created xsi:type="dcterms:W3CDTF">2004-07-27T21:05:42Z</dcterms:created>
  <dcterms:modified xsi:type="dcterms:W3CDTF">2019-07-02T16:05:05Z</dcterms:modified>
</cp:coreProperties>
</file>