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3" r:id="rId5"/>
  </p:sldMasterIdLst>
  <p:notesMasterIdLst>
    <p:notesMasterId r:id="rId37"/>
  </p:notesMasterIdLst>
  <p:handoutMasterIdLst>
    <p:handoutMasterId r:id="rId38"/>
  </p:handoutMasterIdLst>
  <p:sldIdLst>
    <p:sldId id="278" r:id="rId6"/>
    <p:sldId id="306" r:id="rId7"/>
    <p:sldId id="336" r:id="rId8"/>
    <p:sldId id="354" r:id="rId9"/>
    <p:sldId id="356" r:id="rId10"/>
    <p:sldId id="357" r:id="rId11"/>
    <p:sldId id="355" r:id="rId12"/>
    <p:sldId id="358" r:id="rId13"/>
    <p:sldId id="346" r:id="rId14"/>
    <p:sldId id="351" r:id="rId15"/>
    <p:sldId id="359" r:id="rId16"/>
    <p:sldId id="345" r:id="rId17"/>
    <p:sldId id="333" r:id="rId18"/>
    <p:sldId id="343" r:id="rId19"/>
    <p:sldId id="334" r:id="rId20"/>
    <p:sldId id="344" r:id="rId21"/>
    <p:sldId id="342" r:id="rId22"/>
    <p:sldId id="331" r:id="rId23"/>
    <p:sldId id="327" r:id="rId24"/>
    <p:sldId id="337" r:id="rId25"/>
    <p:sldId id="332" r:id="rId26"/>
    <p:sldId id="335" r:id="rId27"/>
    <p:sldId id="349" r:id="rId28"/>
    <p:sldId id="348" r:id="rId29"/>
    <p:sldId id="353" r:id="rId30"/>
    <p:sldId id="339" r:id="rId31"/>
    <p:sldId id="326" r:id="rId32"/>
    <p:sldId id="309" r:id="rId33"/>
    <p:sldId id="338" r:id="rId34"/>
    <p:sldId id="320" r:id="rId35"/>
    <p:sldId id="328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480" autoAdjust="0"/>
    <p:restoredTop sz="9466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ny\Desktop\Copy%20of%20Total%20Campus%20Energy%207-day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.iowa.uiowa.edu\rany\Data%20Structures\Actual%20Energy%20By%20Building%20FY2008-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2013 Expenses for Main Campus and Oakdale $88,719,139</a:t>
            </a:r>
          </a:p>
        </c:rich>
      </c:tx>
      <c:layout>
        <c:manualLayout>
          <c:xMode val="edge"/>
          <c:yMode val="edge"/>
          <c:x val="0.22740947540746986"/>
          <c:y val="1.41242937853107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157860151706798"/>
          <c:y val="9.8102006317006982E-2"/>
          <c:w val="0.51877236763638979"/>
          <c:h val="0.75947395346768087"/>
        </c:manualLayout>
      </c:layout>
      <c:pieChart>
        <c:varyColors val="1"/>
        <c:ser>
          <c:idx val="0"/>
          <c:order val="0"/>
          <c:tx>
            <c:strRef>
              <c:f>'year end'!$B$25:$B$26</c:f>
              <c:strCache>
                <c:ptCount val="1"/>
                <c:pt idx="0">
                  <c:v>FY13</c:v>
                </c:pt>
              </c:strCache>
            </c:strRef>
          </c:tx>
          <c:dLbls>
            <c:dLbl>
              <c:idx val="0"/>
              <c:layout>
                <c:manualLayout>
                  <c:x val="2.7591113339486689E-2"/>
                  <c:y val="-6.007384670136572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072510834843184E-2"/>
                  <c:y val="1.27223186084790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802051878102792"/>
                  <c:y val="-1.124293785310734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181630335281894E-3"/>
                  <c:y val="-3.341896881533876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392443527771763E-2"/>
                  <c:y val="7.78175185728902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'year end'!$A$27:$A$31</c:f>
              <c:strCache>
                <c:ptCount val="5"/>
                <c:pt idx="0">
                  <c:v>Fuel</c:v>
                </c:pt>
                <c:pt idx="1">
                  <c:v>Transfered Utilities</c:v>
                </c:pt>
                <c:pt idx="2">
                  <c:v>O&amp;M</c:v>
                </c:pt>
                <c:pt idx="3">
                  <c:v>R&amp;I</c:v>
                </c:pt>
                <c:pt idx="4">
                  <c:v>Debt Service &amp; Insurance</c:v>
                </c:pt>
              </c:strCache>
            </c:strRef>
          </c:cat>
          <c:val>
            <c:numRef>
              <c:f>'year end'!$B$27:$B$31</c:f>
              <c:numCache>
                <c:formatCode>_(* #,##0_);_(* \(#,##0\);_(* "-"??_);_(@_)</c:formatCode>
                <c:ptCount val="5"/>
                <c:pt idx="0">
                  <c:v>27666517</c:v>
                </c:pt>
                <c:pt idx="1">
                  <c:v>6791707</c:v>
                </c:pt>
                <c:pt idx="2">
                  <c:v>20255363</c:v>
                </c:pt>
                <c:pt idx="3">
                  <c:v>13968323</c:v>
                </c:pt>
                <c:pt idx="4">
                  <c:v>20037229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Main Campus</a:t>
            </a:r>
            <a:r>
              <a:rPr lang="en-US" baseline="0"/>
              <a:t> Hourly Energy Consumption Rate</a:t>
            </a:r>
          </a:p>
          <a:p>
            <a:pPr>
              <a:defRPr/>
            </a:pPr>
            <a:r>
              <a:rPr lang="en-US" baseline="0"/>
              <a:t>Week of September 22, 2013 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TOTAL MMBTU</c:v>
                </c:pt>
              </c:strCache>
            </c:strRef>
          </c:tx>
          <c:marker>
            <c:symbol val="none"/>
          </c:marker>
          <c:cat>
            <c:numRef>
              <c:f>Sheet1!$C$2:$C$674</c:f>
              <c:numCache>
                <c:formatCode>mm/dd/yy;@</c:formatCode>
                <c:ptCount val="673"/>
                <c:pt idx="0">
                  <c:v>41539</c:v>
                </c:pt>
                <c:pt idx="1">
                  <c:v>41539.010416666664</c:v>
                </c:pt>
                <c:pt idx="2">
                  <c:v>41539.020833333336</c:v>
                </c:pt>
                <c:pt idx="3">
                  <c:v>41539.03125</c:v>
                </c:pt>
                <c:pt idx="4">
                  <c:v>41539.041666666664</c:v>
                </c:pt>
                <c:pt idx="5">
                  <c:v>41539.052083333336</c:v>
                </c:pt>
                <c:pt idx="6">
                  <c:v>41539.0625</c:v>
                </c:pt>
                <c:pt idx="7">
                  <c:v>41539.072916666664</c:v>
                </c:pt>
                <c:pt idx="8">
                  <c:v>41539.083333333336</c:v>
                </c:pt>
                <c:pt idx="9">
                  <c:v>41539.09375</c:v>
                </c:pt>
                <c:pt idx="10">
                  <c:v>41539.104166666664</c:v>
                </c:pt>
                <c:pt idx="11">
                  <c:v>41539.114583333336</c:v>
                </c:pt>
                <c:pt idx="12">
                  <c:v>41539.125</c:v>
                </c:pt>
                <c:pt idx="13">
                  <c:v>41539.135416666664</c:v>
                </c:pt>
                <c:pt idx="14">
                  <c:v>41539.145833333336</c:v>
                </c:pt>
                <c:pt idx="15">
                  <c:v>41539.15625</c:v>
                </c:pt>
                <c:pt idx="16">
                  <c:v>41539.166666666664</c:v>
                </c:pt>
                <c:pt idx="17">
                  <c:v>41539.177083333336</c:v>
                </c:pt>
                <c:pt idx="18">
                  <c:v>41539.1875</c:v>
                </c:pt>
                <c:pt idx="19">
                  <c:v>41539.197916666664</c:v>
                </c:pt>
                <c:pt idx="20">
                  <c:v>41539.208333333336</c:v>
                </c:pt>
                <c:pt idx="21">
                  <c:v>41539.21875</c:v>
                </c:pt>
                <c:pt idx="22">
                  <c:v>41539.229166666664</c:v>
                </c:pt>
                <c:pt idx="23">
                  <c:v>41539.239583333336</c:v>
                </c:pt>
                <c:pt idx="24">
                  <c:v>41539.25</c:v>
                </c:pt>
                <c:pt idx="25">
                  <c:v>41539.260416666664</c:v>
                </c:pt>
                <c:pt idx="26">
                  <c:v>41539.270833333336</c:v>
                </c:pt>
                <c:pt idx="27">
                  <c:v>41539.28125</c:v>
                </c:pt>
                <c:pt idx="28">
                  <c:v>41539.291666666664</c:v>
                </c:pt>
                <c:pt idx="29">
                  <c:v>41539.302083333336</c:v>
                </c:pt>
                <c:pt idx="30">
                  <c:v>41539.3125</c:v>
                </c:pt>
                <c:pt idx="31">
                  <c:v>41539.322916666664</c:v>
                </c:pt>
                <c:pt idx="32">
                  <c:v>41539.333333333336</c:v>
                </c:pt>
                <c:pt idx="33">
                  <c:v>41539.34375</c:v>
                </c:pt>
                <c:pt idx="34">
                  <c:v>41539.354166666664</c:v>
                </c:pt>
                <c:pt idx="35">
                  <c:v>41539.364583333336</c:v>
                </c:pt>
                <c:pt idx="36">
                  <c:v>41539.375</c:v>
                </c:pt>
                <c:pt idx="37">
                  <c:v>41539.385416666664</c:v>
                </c:pt>
                <c:pt idx="38">
                  <c:v>41539.395833333336</c:v>
                </c:pt>
                <c:pt idx="39">
                  <c:v>41539.40625</c:v>
                </c:pt>
                <c:pt idx="40">
                  <c:v>41539.416666666664</c:v>
                </c:pt>
                <c:pt idx="41">
                  <c:v>41539.427083333336</c:v>
                </c:pt>
                <c:pt idx="42">
                  <c:v>41539.4375</c:v>
                </c:pt>
                <c:pt idx="43">
                  <c:v>41539.447916666664</c:v>
                </c:pt>
                <c:pt idx="44">
                  <c:v>41539.458333333336</c:v>
                </c:pt>
                <c:pt idx="45">
                  <c:v>41539.46875</c:v>
                </c:pt>
                <c:pt idx="46">
                  <c:v>41539.479166666664</c:v>
                </c:pt>
                <c:pt idx="47">
                  <c:v>41539.489583333336</c:v>
                </c:pt>
                <c:pt idx="48">
                  <c:v>41539.5</c:v>
                </c:pt>
                <c:pt idx="49">
                  <c:v>41539.510416666664</c:v>
                </c:pt>
                <c:pt idx="50">
                  <c:v>41539.520833333336</c:v>
                </c:pt>
                <c:pt idx="51">
                  <c:v>41539.53125</c:v>
                </c:pt>
                <c:pt idx="52">
                  <c:v>41539.541666666664</c:v>
                </c:pt>
                <c:pt idx="53">
                  <c:v>41539.552083333336</c:v>
                </c:pt>
                <c:pt idx="54">
                  <c:v>41539.5625</c:v>
                </c:pt>
                <c:pt idx="55">
                  <c:v>41539.572916666664</c:v>
                </c:pt>
                <c:pt idx="56">
                  <c:v>41539.583333333336</c:v>
                </c:pt>
                <c:pt idx="57">
                  <c:v>41539.59375</c:v>
                </c:pt>
                <c:pt idx="58">
                  <c:v>41539.604166666664</c:v>
                </c:pt>
                <c:pt idx="59">
                  <c:v>41539.614583333336</c:v>
                </c:pt>
                <c:pt idx="60">
                  <c:v>41539.625</c:v>
                </c:pt>
                <c:pt idx="61">
                  <c:v>41539.635416666664</c:v>
                </c:pt>
                <c:pt idx="62">
                  <c:v>41539.645833333336</c:v>
                </c:pt>
                <c:pt idx="63">
                  <c:v>41539.65625</c:v>
                </c:pt>
                <c:pt idx="64">
                  <c:v>41539.666666666664</c:v>
                </c:pt>
                <c:pt idx="65">
                  <c:v>41539.677083333336</c:v>
                </c:pt>
                <c:pt idx="66">
                  <c:v>41539.6875</c:v>
                </c:pt>
                <c:pt idx="67">
                  <c:v>41539.697916666664</c:v>
                </c:pt>
                <c:pt idx="68">
                  <c:v>41539.708333333336</c:v>
                </c:pt>
                <c:pt idx="69">
                  <c:v>41539.71875</c:v>
                </c:pt>
                <c:pt idx="70">
                  <c:v>41539.729166666664</c:v>
                </c:pt>
                <c:pt idx="71">
                  <c:v>41539.739583333336</c:v>
                </c:pt>
                <c:pt idx="72">
                  <c:v>41539.75</c:v>
                </c:pt>
                <c:pt idx="73">
                  <c:v>41539.760416666664</c:v>
                </c:pt>
                <c:pt idx="74">
                  <c:v>41539.770833333336</c:v>
                </c:pt>
                <c:pt idx="75">
                  <c:v>41539.78125</c:v>
                </c:pt>
                <c:pt idx="76">
                  <c:v>41539.791666666664</c:v>
                </c:pt>
                <c:pt idx="77">
                  <c:v>41539.802083333336</c:v>
                </c:pt>
                <c:pt idx="78">
                  <c:v>41539.8125</c:v>
                </c:pt>
                <c:pt idx="79">
                  <c:v>41539.822916666664</c:v>
                </c:pt>
                <c:pt idx="80">
                  <c:v>41539.833333333336</c:v>
                </c:pt>
                <c:pt idx="81">
                  <c:v>41539.84375</c:v>
                </c:pt>
                <c:pt idx="82">
                  <c:v>41539.854166666664</c:v>
                </c:pt>
                <c:pt idx="83">
                  <c:v>41539.864583333336</c:v>
                </c:pt>
                <c:pt idx="84">
                  <c:v>41539.875</c:v>
                </c:pt>
                <c:pt idx="85">
                  <c:v>41539.885416666664</c:v>
                </c:pt>
                <c:pt idx="86">
                  <c:v>41539.895833333336</c:v>
                </c:pt>
                <c:pt idx="87">
                  <c:v>41539.90625</c:v>
                </c:pt>
                <c:pt idx="88">
                  <c:v>41539.916666666664</c:v>
                </c:pt>
                <c:pt idx="89">
                  <c:v>41539.927083333336</c:v>
                </c:pt>
                <c:pt idx="90">
                  <c:v>41539.9375</c:v>
                </c:pt>
                <c:pt idx="91">
                  <c:v>41539.947916666664</c:v>
                </c:pt>
                <c:pt idx="92">
                  <c:v>41539.958333333336</c:v>
                </c:pt>
                <c:pt idx="93">
                  <c:v>41539.96875</c:v>
                </c:pt>
                <c:pt idx="94">
                  <c:v>41539.979166666664</c:v>
                </c:pt>
                <c:pt idx="95">
                  <c:v>41539.989583333336</c:v>
                </c:pt>
                <c:pt idx="96">
                  <c:v>41540</c:v>
                </c:pt>
                <c:pt idx="97">
                  <c:v>41540.010416666664</c:v>
                </c:pt>
                <c:pt idx="98">
                  <c:v>41540.020833333336</c:v>
                </c:pt>
                <c:pt idx="99">
                  <c:v>41540.03125</c:v>
                </c:pt>
                <c:pt idx="100">
                  <c:v>41540.041666666664</c:v>
                </c:pt>
                <c:pt idx="101">
                  <c:v>41540.052083333336</c:v>
                </c:pt>
                <c:pt idx="102">
                  <c:v>41540.0625</c:v>
                </c:pt>
                <c:pt idx="103">
                  <c:v>41540.072916666664</c:v>
                </c:pt>
                <c:pt idx="104">
                  <c:v>41540.083333333336</c:v>
                </c:pt>
                <c:pt idx="105">
                  <c:v>41540.09375</c:v>
                </c:pt>
                <c:pt idx="106">
                  <c:v>41540.104166666664</c:v>
                </c:pt>
                <c:pt idx="107">
                  <c:v>41540.114583333336</c:v>
                </c:pt>
                <c:pt idx="108">
                  <c:v>41540.125</c:v>
                </c:pt>
                <c:pt idx="109">
                  <c:v>41540.135416666664</c:v>
                </c:pt>
                <c:pt idx="110">
                  <c:v>41540.145833333336</c:v>
                </c:pt>
                <c:pt idx="111">
                  <c:v>41540.15625</c:v>
                </c:pt>
                <c:pt idx="112">
                  <c:v>41540.166666666664</c:v>
                </c:pt>
                <c:pt idx="113">
                  <c:v>41540.177083333336</c:v>
                </c:pt>
                <c:pt idx="114">
                  <c:v>41540.1875</c:v>
                </c:pt>
                <c:pt idx="115">
                  <c:v>41540.197916666664</c:v>
                </c:pt>
                <c:pt idx="116">
                  <c:v>41540.208333333336</c:v>
                </c:pt>
                <c:pt idx="117">
                  <c:v>41540.21875</c:v>
                </c:pt>
                <c:pt idx="118">
                  <c:v>41540.229166666664</c:v>
                </c:pt>
                <c:pt idx="119">
                  <c:v>41540.239583333336</c:v>
                </c:pt>
                <c:pt idx="120">
                  <c:v>41540.25</c:v>
                </c:pt>
                <c:pt idx="121">
                  <c:v>41540.260416666664</c:v>
                </c:pt>
                <c:pt idx="122">
                  <c:v>41540.270833333336</c:v>
                </c:pt>
                <c:pt idx="123">
                  <c:v>41540.28125</c:v>
                </c:pt>
                <c:pt idx="124">
                  <c:v>41540.291666666664</c:v>
                </c:pt>
                <c:pt idx="125">
                  <c:v>41540.302083333336</c:v>
                </c:pt>
                <c:pt idx="126">
                  <c:v>41540.3125</c:v>
                </c:pt>
                <c:pt idx="127">
                  <c:v>41540.322916666664</c:v>
                </c:pt>
                <c:pt idx="128">
                  <c:v>41540.333333333336</c:v>
                </c:pt>
                <c:pt idx="129">
                  <c:v>41540.34375</c:v>
                </c:pt>
                <c:pt idx="130">
                  <c:v>41540.354166666664</c:v>
                </c:pt>
                <c:pt idx="131">
                  <c:v>41540.364583333336</c:v>
                </c:pt>
                <c:pt idx="132">
                  <c:v>41540.375</c:v>
                </c:pt>
                <c:pt idx="133">
                  <c:v>41540.385416666664</c:v>
                </c:pt>
                <c:pt idx="134">
                  <c:v>41540.395833333336</c:v>
                </c:pt>
                <c:pt idx="135">
                  <c:v>41540.40625</c:v>
                </c:pt>
                <c:pt idx="136">
                  <c:v>41540.416666666664</c:v>
                </c:pt>
                <c:pt idx="137">
                  <c:v>41540.427083333336</c:v>
                </c:pt>
                <c:pt idx="138">
                  <c:v>41540.4375</c:v>
                </c:pt>
                <c:pt idx="139">
                  <c:v>41540.447916666664</c:v>
                </c:pt>
                <c:pt idx="140">
                  <c:v>41540.458333333336</c:v>
                </c:pt>
                <c:pt idx="141">
                  <c:v>41540.46875</c:v>
                </c:pt>
                <c:pt idx="142">
                  <c:v>41540.479166666664</c:v>
                </c:pt>
                <c:pt idx="143">
                  <c:v>41540.489583333336</c:v>
                </c:pt>
                <c:pt idx="144">
                  <c:v>41540.5</c:v>
                </c:pt>
                <c:pt idx="145">
                  <c:v>41540.510416666664</c:v>
                </c:pt>
                <c:pt idx="146">
                  <c:v>41540.520833333336</c:v>
                </c:pt>
                <c:pt idx="147">
                  <c:v>41540.53125</c:v>
                </c:pt>
                <c:pt idx="148">
                  <c:v>41540.541666666664</c:v>
                </c:pt>
                <c:pt idx="149">
                  <c:v>41540.552083333336</c:v>
                </c:pt>
                <c:pt idx="150">
                  <c:v>41540.5625</c:v>
                </c:pt>
                <c:pt idx="151">
                  <c:v>41540.572916666664</c:v>
                </c:pt>
                <c:pt idx="152">
                  <c:v>41540.583333333336</c:v>
                </c:pt>
                <c:pt idx="153">
                  <c:v>41540.59375</c:v>
                </c:pt>
                <c:pt idx="154">
                  <c:v>41540.604166666664</c:v>
                </c:pt>
                <c:pt idx="155">
                  <c:v>41540.614583333336</c:v>
                </c:pt>
                <c:pt idx="156">
                  <c:v>41540.625</c:v>
                </c:pt>
                <c:pt idx="157">
                  <c:v>41540.635416666664</c:v>
                </c:pt>
                <c:pt idx="158">
                  <c:v>41540.645833333336</c:v>
                </c:pt>
                <c:pt idx="159">
                  <c:v>41540.65625</c:v>
                </c:pt>
                <c:pt idx="160">
                  <c:v>41540.666666666664</c:v>
                </c:pt>
                <c:pt idx="161">
                  <c:v>41540.677083333336</c:v>
                </c:pt>
                <c:pt idx="162">
                  <c:v>41540.6875</c:v>
                </c:pt>
                <c:pt idx="163">
                  <c:v>41540.697916666664</c:v>
                </c:pt>
                <c:pt idx="164">
                  <c:v>41540.708333333336</c:v>
                </c:pt>
                <c:pt idx="165">
                  <c:v>41540.71875</c:v>
                </c:pt>
                <c:pt idx="166">
                  <c:v>41540.729166666664</c:v>
                </c:pt>
                <c:pt idx="167">
                  <c:v>41540.739583333336</c:v>
                </c:pt>
                <c:pt idx="168">
                  <c:v>41540.75</c:v>
                </c:pt>
                <c:pt idx="169">
                  <c:v>41540.760416666664</c:v>
                </c:pt>
                <c:pt idx="170">
                  <c:v>41540.770833333336</c:v>
                </c:pt>
                <c:pt idx="171">
                  <c:v>41540.78125</c:v>
                </c:pt>
                <c:pt idx="172">
                  <c:v>41540.791666666664</c:v>
                </c:pt>
                <c:pt idx="173">
                  <c:v>41540.802083333336</c:v>
                </c:pt>
                <c:pt idx="174">
                  <c:v>41540.8125</c:v>
                </c:pt>
                <c:pt idx="175">
                  <c:v>41540.822916666664</c:v>
                </c:pt>
                <c:pt idx="176">
                  <c:v>41540.833333333336</c:v>
                </c:pt>
                <c:pt idx="177">
                  <c:v>41540.84375</c:v>
                </c:pt>
                <c:pt idx="178">
                  <c:v>41540.854166666664</c:v>
                </c:pt>
                <c:pt idx="179">
                  <c:v>41540.864583333336</c:v>
                </c:pt>
                <c:pt idx="180">
                  <c:v>41540.875</c:v>
                </c:pt>
                <c:pt idx="181">
                  <c:v>41540.885416666664</c:v>
                </c:pt>
                <c:pt idx="182">
                  <c:v>41540.895833333336</c:v>
                </c:pt>
                <c:pt idx="183">
                  <c:v>41540.90625</c:v>
                </c:pt>
                <c:pt idx="184">
                  <c:v>41540.916666666664</c:v>
                </c:pt>
                <c:pt idx="185">
                  <c:v>41540.927083333336</c:v>
                </c:pt>
                <c:pt idx="186">
                  <c:v>41540.9375</c:v>
                </c:pt>
                <c:pt idx="187">
                  <c:v>41540.947916666664</c:v>
                </c:pt>
                <c:pt idx="188">
                  <c:v>41540.958333333336</c:v>
                </c:pt>
                <c:pt idx="189">
                  <c:v>41540.96875</c:v>
                </c:pt>
                <c:pt idx="190">
                  <c:v>41540.979166666664</c:v>
                </c:pt>
                <c:pt idx="191">
                  <c:v>41540.989583333336</c:v>
                </c:pt>
                <c:pt idx="192">
                  <c:v>41541</c:v>
                </c:pt>
                <c:pt idx="193">
                  <c:v>41541.010416666664</c:v>
                </c:pt>
                <c:pt idx="194">
                  <c:v>41541.020833333336</c:v>
                </c:pt>
                <c:pt idx="195">
                  <c:v>41541.03125</c:v>
                </c:pt>
                <c:pt idx="196">
                  <c:v>41541.041666666664</c:v>
                </c:pt>
                <c:pt idx="197">
                  <c:v>41541.052083333336</c:v>
                </c:pt>
                <c:pt idx="198">
                  <c:v>41541.0625</c:v>
                </c:pt>
                <c:pt idx="199">
                  <c:v>41541.072916666664</c:v>
                </c:pt>
                <c:pt idx="200">
                  <c:v>41541.083333333336</c:v>
                </c:pt>
                <c:pt idx="201">
                  <c:v>41541.09375</c:v>
                </c:pt>
                <c:pt idx="202">
                  <c:v>41541.104166666664</c:v>
                </c:pt>
                <c:pt idx="203">
                  <c:v>41541.114583333336</c:v>
                </c:pt>
                <c:pt idx="204">
                  <c:v>41541.125</c:v>
                </c:pt>
                <c:pt idx="205">
                  <c:v>41541.135416666664</c:v>
                </c:pt>
                <c:pt idx="206">
                  <c:v>41541.145833333336</c:v>
                </c:pt>
                <c:pt idx="207">
                  <c:v>41541.15625</c:v>
                </c:pt>
                <c:pt idx="208">
                  <c:v>41541.166666666664</c:v>
                </c:pt>
                <c:pt idx="209">
                  <c:v>41541.177083333336</c:v>
                </c:pt>
                <c:pt idx="210">
                  <c:v>41541.1875</c:v>
                </c:pt>
                <c:pt idx="211">
                  <c:v>41541.197916666664</c:v>
                </c:pt>
                <c:pt idx="212">
                  <c:v>41541.208333333336</c:v>
                </c:pt>
                <c:pt idx="213">
                  <c:v>41541.21875</c:v>
                </c:pt>
                <c:pt idx="214">
                  <c:v>41541.229166666664</c:v>
                </c:pt>
                <c:pt idx="215">
                  <c:v>41541.239583333336</c:v>
                </c:pt>
                <c:pt idx="216">
                  <c:v>41541.25</c:v>
                </c:pt>
                <c:pt idx="217">
                  <c:v>41541.260416666664</c:v>
                </c:pt>
                <c:pt idx="218">
                  <c:v>41541.270833333336</c:v>
                </c:pt>
                <c:pt idx="219">
                  <c:v>41541.28125</c:v>
                </c:pt>
                <c:pt idx="220">
                  <c:v>41541.291666666664</c:v>
                </c:pt>
                <c:pt idx="221">
                  <c:v>41541.302083333336</c:v>
                </c:pt>
                <c:pt idx="222">
                  <c:v>41541.3125</c:v>
                </c:pt>
                <c:pt idx="223">
                  <c:v>41541.322916666664</c:v>
                </c:pt>
                <c:pt idx="224">
                  <c:v>41541.333333333336</c:v>
                </c:pt>
                <c:pt idx="225">
                  <c:v>41541.34375</c:v>
                </c:pt>
                <c:pt idx="226">
                  <c:v>41541.354166666664</c:v>
                </c:pt>
                <c:pt idx="227">
                  <c:v>41541.364583333336</c:v>
                </c:pt>
                <c:pt idx="228">
                  <c:v>41541.375</c:v>
                </c:pt>
                <c:pt idx="229">
                  <c:v>41541.385416666664</c:v>
                </c:pt>
                <c:pt idx="230">
                  <c:v>41541.395833333336</c:v>
                </c:pt>
                <c:pt idx="231">
                  <c:v>41541.40625</c:v>
                </c:pt>
                <c:pt idx="232">
                  <c:v>41541.416666666664</c:v>
                </c:pt>
                <c:pt idx="233">
                  <c:v>41541.427083333336</c:v>
                </c:pt>
                <c:pt idx="234">
                  <c:v>41541.4375</c:v>
                </c:pt>
                <c:pt idx="235">
                  <c:v>41541.447916666664</c:v>
                </c:pt>
                <c:pt idx="236">
                  <c:v>41541.458333333336</c:v>
                </c:pt>
                <c:pt idx="237">
                  <c:v>41541.46875</c:v>
                </c:pt>
                <c:pt idx="238">
                  <c:v>41541.479166666664</c:v>
                </c:pt>
                <c:pt idx="239">
                  <c:v>41541.489583333336</c:v>
                </c:pt>
                <c:pt idx="240">
                  <c:v>41541.5</c:v>
                </c:pt>
                <c:pt idx="241">
                  <c:v>41541.510416666664</c:v>
                </c:pt>
                <c:pt idx="242">
                  <c:v>41541.520833333336</c:v>
                </c:pt>
                <c:pt idx="243">
                  <c:v>41541.53125</c:v>
                </c:pt>
                <c:pt idx="244">
                  <c:v>41541.541666666664</c:v>
                </c:pt>
                <c:pt idx="245">
                  <c:v>41541.552083333336</c:v>
                </c:pt>
                <c:pt idx="246">
                  <c:v>41541.5625</c:v>
                </c:pt>
                <c:pt idx="247">
                  <c:v>41541.572916666664</c:v>
                </c:pt>
                <c:pt idx="248">
                  <c:v>41541.583333333336</c:v>
                </c:pt>
                <c:pt idx="249">
                  <c:v>41541.59375</c:v>
                </c:pt>
                <c:pt idx="250">
                  <c:v>41541.604166666664</c:v>
                </c:pt>
                <c:pt idx="251">
                  <c:v>41541.614583333336</c:v>
                </c:pt>
                <c:pt idx="252">
                  <c:v>41541.625</c:v>
                </c:pt>
                <c:pt idx="253">
                  <c:v>41541.635416666664</c:v>
                </c:pt>
                <c:pt idx="254">
                  <c:v>41541.645833333336</c:v>
                </c:pt>
                <c:pt idx="255">
                  <c:v>41541.65625</c:v>
                </c:pt>
                <c:pt idx="256">
                  <c:v>41541.666666666664</c:v>
                </c:pt>
                <c:pt idx="257">
                  <c:v>41541.677083333336</c:v>
                </c:pt>
                <c:pt idx="258">
                  <c:v>41541.6875</c:v>
                </c:pt>
                <c:pt idx="259">
                  <c:v>41541.697916666664</c:v>
                </c:pt>
                <c:pt idx="260">
                  <c:v>41541.708333333336</c:v>
                </c:pt>
                <c:pt idx="261">
                  <c:v>41541.71875</c:v>
                </c:pt>
                <c:pt idx="262">
                  <c:v>41541.729166666664</c:v>
                </c:pt>
                <c:pt idx="263">
                  <c:v>41541.739583333336</c:v>
                </c:pt>
                <c:pt idx="264">
                  <c:v>41541.75</c:v>
                </c:pt>
                <c:pt idx="265">
                  <c:v>41541.760416666664</c:v>
                </c:pt>
                <c:pt idx="266">
                  <c:v>41541.770833333336</c:v>
                </c:pt>
                <c:pt idx="267">
                  <c:v>41541.78125</c:v>
                </c:pt>
                <c:pt idx="268">
                  <c:v>41541.791666666664</c:v>
                </c:pt>
                <c:pt idx="269">
                  <c:v>41541.802083333336</c:v>
                </c:pt>
                <c:pt idx="270">
                  <c:v>41541.8125</c:v>
                </c:pt>
                <c:pt idx="271">
                  <c:v>41541.822916666664</c:v>
                </c:pt>
                <c:pt idx="272">
                  <c:v>41541.833333333336</c:v>
                </c:pt>
                <c:pt idx="273">
                  <c:v>41541.84375</c:v>
                </c:pt>
                <c:pt idx="274">
                  <c:v>41541.854166666664</c:v>
                </c:pt>
                <c:pt idx="275">
                  <c:v>41541.864583333336</c:v>
                </c:pt>
                <c:pt idx="276">
                  <c:v>41541.875</c:v>
                </c:pt>
                <c:pt idx="277">
                  <c:v>41541.885416666664</c:v>
                </c:pt>
                <c:pt idx="278">
                  <c:v>41541.895833333336</c:v>
                </c:pt>
                <c:pt idx="279">
                  <c:v>41541.90625</c:v>
                </c:pt>
                <c:pt idx="280">
                  <c:v>41541.916666666664</c:v>
                </c:pt>
                <c:pt idx="281">
                  <c:v>41541.927083333336</c:v>
                </c:pt>
                <c:pt idx="282">
                  <c:v>41541.9375</c:v>
                </c:pt>
                <c:pt idx="283">
                  <c:v>41541.947916666664</c:v>
                </c:pt>
                <c:pt idx="284">
                  <c:v>41541.958333333336</c:v>
                </c:pt>
                <c:pt idx="285">
                  <c:v>41541.96875</c:v>
                </c:pt>
                <c:pt idx="286">
                  <c:v>41541.979166666664</c:v>
                </c:pt>
                <c:pt idx="287">
                  <c:v>41541.989583333336</c:v>
                </c:pt>
                <c:pt idx="288">
                  <c:v>41542</c:v>
                </c:pt>
                <c:pt idx="289">
                  <c:v>41542.010416666664</c:v>
                </c:pt>
                <c:pt idx="290">
                  <c:v>41542.020833333336</c:v>
                </c:pt>
                <c:pt idx="291">
                  <c:v>41542.03125</c:v>
                </c:pt>
                <c:pt idx="292">
                  <c:v>41542.041666666664</c:v>
                </c:pt>
                <c:pt idx="293">
                  <c:v>41542.052083333336</c:v>
                </c:pt>
                <c:pt idx="294">
                  <c:v>41542.0625</c:v>
                </c:pt>
                <c:pt idx="295">
                  <c:v>41542.072916666664</c:v>
                </c:pt>
                <c:pt idx="296">
                  <c:v>41542.083333333336</c:v>
                </c:pt>
                <c:pt idx="297">
                  <c:v>41542.09375</c:v>
                </c:pt>
                <c:pt idx="298">
                  <c:v>41542.104166666664</c:v>
                </c:pt>
                <c:pt idx="299">
                  <c:v>41542.114583333336</c:v>
                </c:pt>
                <c:pt idx="300">
                  <c:v>41542.125</c:v>
                </c:pt>
                <c:pt idx="301">
                  <c:v>41542.135416666664</c:v>
                </c:pt>
                <c:pt idx="302">
                  <c:v>41542.145833333336</c:v>
                </c:pt>
                <c:pt idx="303">
                  <c:v>41542.15625</c:v>
                </c:pt>
                <c:pt idx="304">
                  <c:v>41542.166666666664</c:v>
                </c:pt>
                <c:pt idx="305">
                  <c:v>41542.177083333336</c:v>
                </c:pt>
                <c:pt idx="306">
                  <c:v>41542.1875</c:v>
                </c:pt>
                <c:pt idx="307">
                  <c:v>41542.197916666664</c:v>
                </c:pt>
                <c:pt idx="308">
                  <c:v>41542.208333333336</c:v>
                </c:pt>
                <c:pt idx="309">
                  <c:v>41542.21875</c:v>
                </c:pt>
                <c:pt idx="310">
                  <c:v>41542.229166666664</c:v>
                </c:pt>
                <c:pt idx="311">
                  <c:v>41542.239583333336</c:v>
                </c:pt>
                <c:pt idx="312">
                  <c:v>41542.25</c:v>
                </c:pt>
                <c:pt idx="313">
                  <c:v>41542.260416666664</c:v>
                </c:pt>
                <c:pt idx="314">
                  <c:v>41542.270833333336</c:v>
                </c:pt>
                <c:pt idx="315">
                  <c:v>41542.28125</c:v>
                </c:pt>
                <c:pt idx="316">
                  <c:v>41542.291666666664</c:v>
                </c:pt>
                <c:pt idx="317">
                  <c:v>41542.302083333336</c:v>
                </c:pt>
                <c:pt idx="318">
                  <c:v>41542.3125</c:v>
                </c:pt>
                <c:pt idx="319">
                  <c:v>41542.322916666664</c:v>
                </c:pt>
                <c:pt idx="320">
                  <c:v>41542.333333333336</c:v>
                </c:pt>
                <c:pt idx="321">
                  <c:v>41542.34375</c:v>
                </c:pt>
                <c:pt idx="322">
                  <c:v>41542.354166666664</c:v>
                </c:pt>
                <c:pt idx="323">
                  <c:v>41542.364583333336</c:v>
                </c:pt>
                <c:pt idx="324">
                  <c:v>41542.375</c:v>
                </c:pt>
                <c:pt idx="325">
                  <c:v>41542.385416666664</c:v>
                </c:pt>
                <c:pt idx="326">
                  <c:v>41542.395833333336</c:v>
                </c:pt>
                <c:pt idx="327">
                  <c:v>41542.40625</c:v>
                </c:pt>
                <c:pt idx="328">
                  <c:v>41542.416666666664</c:v>
                </c:pt>
                <c:pt idx="329">
                  <c:v>41542.427083333336</c:v>
                </c:pt>
                <c:pt idx="330">
                  <c:v>41542.4375</c:v>
                </c:pt>
                <c:pt idx="331">
                  <c:v>41542.447916666664</c:v>
                </c:pt>
                <c:pt idx="332">
                  <c:v>41542.458333333336</c:v>
                </c:pt>
                <c:pt idx="333">
                  <c:v>41542.46875</c:v>
                </c:pt>
                <c:pt idx="334">
                  <c:v>41542.479166666664</c:v>
                </c:pt>
                <c:pt idx="335">
                  <c:v>41542.489583333336</c:v>
                </c:pt>
                <c:pt idx="336">
                  <c:v>41542.5</c:v>
                </c:pt>
                <c:pt idx="337">
                  <c:v>41542.510416666664</c:v>
                </c:pt>
                <c:pt idx="338">
                  <c:v>41542.520833333336</c:v>
                </c:pt>
                <c:pt idx="339">
                  <c:v>41542.53125</c:v>
                </c:pt>
                <c:pt idx="340">
                  <c:v>41542.541666666664</c:v>
                </c:pt>
                <c:pt idx="341">
                  <c:v>41542.552083333336</c:v>
                </c:pt>
                <c:pt idx="342">
                  <c:v>41542.5625</c:v>
                </c:pt>
                <c:pt idx="343">
                  <c:v>41542.572916666664</c:v>
                </c:pt>
                <c:pt idx="344">
                  <c:v>41542.583333333336</c:v>
                </c:pt>
                <c:pt idx="345">
                  <c:v>41542.59375</c:v>
                </c:pt>
                <c:pt idx="346">
                  <c:v>41542.604166666664</c:v>
                </c:pt>
                <c:pt idx="347">
                  <c:v>41542.614583333336</c:v>
                </c:pt>
                <c:pt idx="348">
                  <c:v>41542.625</c:v>
                </c:pt>
                <c:pt idx="349">
                  <c:v>41542.635416666664</c:v>
                </c:pt>
                <c:pt idx="350">
                  <c:v>41542.645833333336</c:v>
                </c:pt>
                <c:pt idx="351">
                  <c:v>41542.65625</c:v>
                </c:pt>
                <c:pt idx="352">
                  <c:v>41542.666666666664</c:v>
                </c:pt>
                <c:pt idx="353">
                  <c:v>41542.677083333336</c:v>
                </c:pt>
                <c:pt idx="354">
                  <c:v>41542.6875</c:v>
                </c:pt>
                <c:pt idx="355">
                  <c:v>41542.697916666664</c:v>
                </c:pt>
                <c:pt idx="356">
                  <c:v>41542.708333333336</c:v>
                </c:pt>
                <c:pt idx="357">
                  <c:v>41542.71875</c:v>
                </c:pt>
                <c:pt idx="358">
                  <c:v>41542.729166666664</c:v>
                </c:pt>
                <c:pt idx="359">
                  <c:v>41542.739583333336</c:v>
                </c:pt>
                <c:pt idx="360">
                  <c:v>41542.75</c:v>
                </c:pt>
                <c:pt idx="361">
                  <c:v>41542.760416666664</c:v>
                </c:pt>
                <c:pt idx="362">
                  <c:v>41542.770833333336</c:v>
                </c:pt>
                <c:pt idx="363">
                  <c:v>41542.78125</c:v>
                </c:pt>
                <c:pt idx="364">
                  <c:v>41542.791666666664</c:v>
                </c:pt>
                <c:pt idx="365">
                  <c:v>41542.802083333336</c:v>
                </c:pt>
                <c:pt idx="366">
                  <c:v>41542.8125</c:v>
                </c:pt>
                <c:pt idx="367">
                  <c:v>41542.822916666664</c:v>
                </c:pt>
                <c:pt idx="368">
                  <c:v>41542.833333333336</c:v>
                </c:pt>
                <c:pt idx="369">
                  <c:v>41542.84375</c:v>
                </c:pt>
                <c:pt idx="370">
                  <c:v>41542.854166666664</c:v>
                </c:pt>
                <c:pt idx="371">
                  <c:v>41542.864583333336</c:v>
                </c:pt>
                <c:pt idx="372">
                  <c:v>41542.875</c:v>
                </c:pt>
                <c:pt idx="373">
                  <c:v>41542.885416666664</c:v>
                </c:pt>
                <c:pt idx="374">
                  <c:v>41542.895833333336</c:v>
                </c:pt>
                <c:pt idx="375">
                  <c:v>41542.90625</c:v>
                </c:pt>
                <c:pt idx="376">
                  <c:v>41542.916666666664</c:v>
                </c:pt>
                <c:pt idx="377">
                  <c:v>41542.927083333336</c:v>
                </c:pt>
                <c:pt idx="378">
                  <c:v>41542.9375</c:v>
                </c:pt>
                <c:pt idx="379">
                  <c:v>41542.947916666664</c:v>
                </c:pt>
                <c:pt idx="380">
                  <c:v>41542.958333333336</c:v>
                </c:pt>
                <c:pt idx="381">
                  <c:v>41542.96875</c:v>
                </c:pt>
                <c:pt idx="382">
                  <c:v>41542.979166666664</c:v>
                </c:pt>
                <c:pt idx="383">
                  <c:v>41542.989583333336</c:v>
                </c:pt>
                <c:pt idx="384">
                  <c:v>41543</c:v>
                </c:pt>
                <c:pt idx="385">
                  <c:v>41543.010416666664</c:v>
                </c:pt>
                <c:pt idx="386">
                  <c:v>41543.020833333336</c:v>
                </c:pt>
                <c:pt idx="387">
                  <c:v>41543.03125</c:v>
                </c:pt>
                <c:pt idx="388">
                  <c:v>41543.041666666664</c:v>
                </c:pt>
                <c:pt idx="389">
                  <c:v>41543.052083333336</c:v>
                </c:pt>
                <c:pt idx="390">
                  <c:v>41543.0625</c:v>
                </c:pt>
                <c:pt idx="391">
                  <c:v>41543.072916666664</c:v>
                </c:pt>
                <c:pt idx="392">
                  <c:v>41543.083333333336</c:v>
                </c:pt>
                <c:pt idx="393">
                  <c:v>41543.09375</c:v>
                </c:pt>
                <c:pt idx="394">
                  <c:v>41543.104166666664</c:v>
                </c:pt>
                <c:pt idx="395">
                  <c:v>41543.114583333336</c:v>
                </c:pt>
                <c:pt idx="396">
                  <c:v>41543.125</c:v>
                </c:pt>
                <c:pt idx="397">
                  <c:v>41543.135416666664</c:v>
                </c:pt>
                <c:pt idx="398">
                  <c:v>41543.145833333336</c:v>
                </c:pt>
                <c:pt idx="399">
                  <c:v>41543.15625</c:v>
                </c:pt>
                <c:pt idx="400">
                  <c:v>41543.166666666664</c:v>
                </c:pt>
                <c:pt idx="401">
                  <c:v>41543.177083333336</c:v>
                </c:pt>
                <c:pt idx="402">
                  <c:v>41543.1875</c:v>
                </c:pt>
                <c:pt idx="403">
                  <c:v>41543.197916666664</c:v>
                </c:pt>
                <c:pt idx="404">
                  <c:v>41543.208333333336</c:v>
                </c:pt>
                <c:pt idx="405">
                  <c:v>41543.21875</c:v>
                </c:pt>
                <c:pt idx="406">
                  <c:v>41543.229166666664</c:v>
                </c:pt>
                <c:pt idx="407">
                  <c:v>41543.239583333336</c:v>
                </c:pt>
                <c:pt idx="408">
                  <c:v>41543.25</c:v>
                </c:pt>
                <c:pt idx="409">
                  <c:v>41543.260416666664</c:v>
                </c:pt>
                <c:pt idx="410">
                  <c:v>41543.270833333336</c:v>
                </c:pt>
                <c:pt idx="411">
                  <c:v>41543.28125</c:v>
                </c:pt>
                <c:pt idx="412">
                  <c:v>41543.291666666664</c:v>
                </c:pt>
                <c:pt idx="413">
                  <c:v>41543.302083333336</c:v>
                </c:pt>
                <c:pt idx="414">
                  <c:v>41543.3125</c:v>
                </c:pt>
                <c:pt idx="415">
                  <c:v>41543.322916666664</c:v>
                </c:pt>
                <c:pt idx="416">
                  <c:v>41543.333333333336</c:v>
                </c:pt>
                <c:pt idx="417">
                  <c:v>41543.34375</c:v>
                </c:pt>
                <c:pt idx="418">
                  <c:v>41543.354166666664</c:v>
                </c:pt>
                <c:pt idx="419">
                  <c:v>41543.364583333336</c:v>
                </c:pt>
                <c:pt idx="420">
                  <c:v>41543.375</c:v>
                </c:pt>
                <c:pt idx="421">
                  <c:v>41543.385416666664</c:v>
                </c:pt>
                <c:pt idx="422">
                  <c:v>41543.395833333336</c:v>
                </c:pt>
                <c:pt idx="423">
                  <c:v>41543.40625</c:v>
                </c:pt>
                <c:pt idx="424">
                  <c:v>41543.416666666664</c:v>
                </c:pt>
                <c:pt idx="425">
                  <c:v>41543.427083333336</c:v>
                </c:pt>
                <c:pt idx="426">
                  <c:v>41543.4375</c:v>
                </c:pt>
                <c:pt idx="427">
                  <c:v>41543.447916666664</c:v>
                </c:pt>
                <c:pt idx="428">
                  <c:v>41543.458333333336</c:v>
                </c:pt>
                <c:pt idx="429">
                  <c:v>41543.46875</c:v>
                </c:pt>
                <c:pt idx="430">
                  <c:v>41543.479166666664</c:v>
                </c:pt>
                <c:pt idx="431">
                  <c:v>41543.489583333336</c:v>
                </c:pt>
                <c:pt idx="432">
                  <c:v>41543.5</c:v>
                </c:pt>
                <c:pt idx="433">
                  <c:v>41543.510416666664</c:v>
                </c:pt>
                <c:pt idx="434">
                  <c:v>41543.520833333336</c:v>
                </c:pt>
                <c:pt idx="435">
                  <c:v>41543.53125</c:v>
                </c:pt>
                <c:pt idx="436">
                  <c:v>41543.541666666664</c:v>
                </c:pt>
                <c:pt idx="437">
                  <c:v>41543.552083333336</c:v>
                </c:pt>
                <c:pt idx="438">
                  <c:v>41543.5625</c:v>
                </c:pt>
                <c:pt idx="439">
                  <c:v>41543.572916666664</c:v>
                </c:pt>
                <c:pt idx="440">
                  <c:v>41543.583333333336</c:v>
                </c:pt>
                <c:pt idx="441">
                  <c:v>41543.59375</c:v>
                </c:pt>
                <c:pt idx="442">
                  <c:v>41543.604166666664</c:v>
                </c:pt>
                <c:pt idx="443">
                  <c:v>41543.614583333336</c:v>
                </c:pt>
                <c:pt idx="444">
                  <c:v>41543.625</c:v>
                </c:pt>
                <c:pt idx="445">
                  <c:v>41543.635416666664</c:v>
                </c:pt>
                <c:pt idx="446">
                  <c:v>41543.645833333336</c:v>
                </c:pt>
                <c:pt idx="447">
                  <c:v>41543.65625</c:v>
                </c:pt>
                <c:pt idx="448">
                  <c:v>41543.666666666664</c:v>
                </c:pt>
                <c:pt idx="449">
                  <c:v>41543.677083333336</c:v>
                </c:pt>
                <c:pt idx="450">
                  <c:v>41543.6875</c:v>
                </c:pt>
                <c:pt idx="451">
                  <c:v>41543.697916666664</c:v>
                </c:pt>
                <c:pt idx="452">
                  <c:v>41543.708333333336</c:v>
                </c:pt>
                <c:pt idx="453">
                  <c:v>41543.71875</c:v>
                </c:pt>
                <c:pt idx="454">
                  <c:v>41543.729166666664</c:v>
                </c:pt>
                <c:pt idx="455">
                  <c:v>41543.739583333336</c:v>
                </c:pt>
                <c:pt idx="456">
                  <c:v>41543.75</c:v>
                </c:pt>
                <c:pt idx="457">
                  <c:v>41543.760416666664</c:v>
                </c:pt>
                <c:pt idx="458">
                  <c:v>41543.770833333336</c:v>
                </c:pt>
                <c:pt idx="459">
                  <c:v>41543.78125</c:v>
                </c:pt>
                <c:pt idx="460">
                  <c:v>41543.791666666664</c:v>
                </c:pt>
                <c:pt idx="461">
                  <c:v>41543.802083333336</c:v>
                </c:pt>
                <c:pt idx="462">
                  <c:v>41543.8125</c:v>
                </c:pt>
                <c:pt idx="463">
                  <c:v>41543.822916666664</c:v>
                </c:pt>
                <c:pt idx="464">
                  <c:v>41543.833333333336</c:v>
                </c:pt>
                <c:pt idx="465">
                  <c:v>41543.84375</c:v>
                </c:pt>
                <c:pt idx="466">
                  <c:v>41543.854166666664</c:v>
                </c:pt>
                <c:pt idx="467">
                  <c:v>41543.864583333336</c:v>
                </c:pt>
                <c:pt idx="468">
                  <c:v>41543.875</c:v>
                </c:pt>
                <c:pt idx="469">
                  <c:v>41543.885416666664</c:v>
                </c:pt>
                <c:pt idx="470">
                  <c:v>41543.895833333336</c:v>
                </c:pt>
                <c:pt idx="471">
                  <c:v>41543.90625</c:v>
                </c:pt>
                <c:pt idx="472">
                  <c:v>41543.916666666664</c:v>
                </c:pt>
                <c:pt idx="473">
                  <c:v>41543.927083333336</c:v>
                </c:pt>
                <c:pt idx="474">
                  <c:v>41543.9375</c:v>
                </c:pt>
                <c:pt idx="475">
                  <c:v>41543.947916666664</c:v>
                </c:pt>
                <c:pt idx="476">
                  <c:v>41543.958333333336</c:v>
                </c:pt>
                <c:pt idx="477">
                  <c:v>41543.96875</c:v>
                </c:pt>
                <c:pt idx="478">
                  <c:v>41543.979166666664</c:v>
                </c:pt>
                <c:pt idx="479">
                  <c:v>41543.989583333336</c:v>
                </c:pt>
                <c:pt idx="480">
                  <c:v>41544</c:v>
                </c:pt>
                <c:pt idx="481">
                  <c:v>41544.010416666664</c:v>
                </c:pt>
                <c:pt idx="482">
                  <c:v>41544.020833333336</c:v>
                </c:pt>
                <c:pt idx="483">
                  <c:v>41544.03125</c:v>
                </c:pt>
                <c:pt idx="484">
                  <c:v>41544.041666666664</c:v>
                </c:pt>
                <c:pt idx="485">
                  <c:v>41544.052083333336</c:v>
                </c:pt>
                <c:pt idx="486">
                  <c:v>41544.0625</c:v>
                </c:pt>
                <c:pt idx="487">
                  <c:v>41544.072916666664</c:v>
                </c:pt>
                <c:pt idx="488">
                  <c:v>41544.083333333336</c:v>
                </c:pt>
                <c:pt idx="489">
                  <c:v>41544.09375</c:v>
                </c:pt>
                <c:pt idx="490">
                  <c:v>41544.104166666664</c:v>
                </c:pt>
                <c:pt idx="491">
                  <c:v>41544.114583333336</c:v>
                </c:pt>
                <c:pt idx="492">
                  <c:v>41544.125</c:v>
                </c:pt>
                <c:pt idx="493">
                  <c:v>41544.135416666664</c:v>
                </c:pt>
                <c:pt idx="494">
                  <c:v>41544.145833333336</c:v>
                </c:pt>
                <c:pt idx="495">
                  <c:v>41544.15625</c:v>
                </c:pt>
                <c:pt idx="496">
                  <c:v>41544.166666666664</c:v>
                </c:pt>
                <c:pt idx="497">
                  <c:v>41544.177083333336</c:v>
                </c:pt>
                <c:pt idx="498">
                  <c:v>41544.1875</c:v>
                </c:pt>
                <c:pt idx="499">
                  <c:v>41544.197916666664</c:v>
                </c:pt>
                <c:pt idx="500">
                  <c:v>41544.208333333336</c:v>
                </c:pt>
                <c:pt idx="501">
                  <c:v>41544.21875</c:v>
                </c:pt>
                <c:pt idx="502">
                  <c:v>41544.229166666664</c:v>
                </c:pt>
                <c:pt idx="503">
                  <c:v>41544.239583333336</c:v>
                </c:pt>
                <c:pt idx="504">
                  <c:v>41544.25</c:v>
                </c:pt>
                <c:pt idx="505">
                  <c:v>41544.260416666664</c:v>
                </c:pt>
                <c:pt idx="506">
                  <c:v>41544.270833333336</c:v>
                </c:pt>
                <c:pt idx="507">
                  <c:v>41544.28125</c:v>
                </c:pt>
                <c:pt idx="508">
                  <c:v>41544.291666666664</c:v>
                </c:pt>
                <c:pt idx="509">
                  <c:v>41544.302083333336</c:v>
                </c:pt>
                <c:pt idx="510">
                  <c:v>41544.3125</c:v>
                </c:pt>
                <c:pt idx="511">
                  <c:v>41544.322916666664</c:v>
                </c:pt>
                <c:pt idx="512">
                  <c:v>41544.333333333336</c:v>
                </c:pt>
                <c:pt idx="513">
                  <c:v>41544.34375</c:v>
                </c:pt>
                <c:pt idx="514">
                  <c:v>41544.354166666664</c:v>
                </c:pt>
                <c:pt idx="515">
                  <c:v>41544.364583333336</c:v>
                </c:pt>
                <c:pt idx="516">
                  <c:v>41544.375</c:v>
                </c:pt>
                <c:pt idx="517">
                  <c:v>41544.385416666664</c:v>
                </c:pt>
                <c:pt idx="518">
                  <c:v>41544.395833333336</c:v>
                </c:pt>
                <c:pt idx="519">
                  <c:v>41544.40625</c:v>
                </c:pt>
                <c:pt idx="520">
                  <c:v>41544.416666666664</c:v>
                </c:pt>
                <c:pt idx="521">
                  <c:v>41544.427083333336</c:v>
                </c:pt>
                <c:pt idx="522">
                  <c:v>41544.4375</c:v>
                </c:pt>
                <c:pt idx="523">
                  <c:v>41544.447916666664</c:v>
                </c:pt>
                <c:pt idx="524">
                  <c:v>41544.458333333336</c:v>
                </c:pt>
                <c:pt idx="525">
                  <c:v>41544.46875</c:v>
                </c:pt>
                <c:pt idx="526">
                  <c:v>41544.479166666664</c:v>
                </c:pt>
                <c:pt idx="527">
                  <c:v>41544.489583333336</c:v>
                </c:pt>
                <c:pt idx="528">
                  <c:v>41544.5</c:v>
                </c:pt>
                <c:pt idx="529">
                  <c:v>41544.510416666664</c:v>
                </c:pt>
                <c:pt idx="530">
                  <c:v>41544.520833333336</c:v>
                </c:pt>
                <c:pt idx="531">
                  <c:v>41544.53125</c:v>
                </c:pt>
                <c:pt idx="532">
                  <c:v>41544.541666666664</c:v>
                </c:pt>
                <c:pt idx="533">
                  <c:v>41544.552083333336</c:v>
                </c:pt>
                <c:pt idx="534">
                  <c:v>41544.5625</c:v>
                </c:pt>
                <c:pt idx="535">
                  <c:v>41544.572916666664</c:v>
                </c:pt>
                <c:pt idx="536">
                  <c:v>41544.583333333336</c:v>
                </c:pt>
                <c:pt idx="537">
                  <c:v>41544.59375</c:v>
                </c:pt>
                <c:pt idx="538">
                  <c:v>41544.604166666664</c:v>
                </c:pt>
                <c:pt idx="539">
                  <c:v>41544.614583333336</c:v>
                </c:pt>
                <c:pt idx="540">
                  <c:v>41544.625</c:v>
                </c:pt>
                <c:pt idx="541">
                  <c:v>41544.635416666664</c:v>
                </c:pt>
                <c:pt idx="542">
                  <c:v>41544.645833333336</c:v>
                </c:pt>
                <c:pt idx="543">
                  <c:v>41544.65625</c:v>
                </c:pt>
                <c:pt idx="544">
                  <c:v>41544.666666666664</c:v>
                </c:pt>
                <c:pt idx="545">
                  <c:v>41544.677083333336</c:v>
                </c:pt>
                <c:pt idx="546">
                  <c:v>41544.6875</c:v>
                </c:pt>
                <c:pt idx="547">
                  <c:v>41544.697916666664</c:v>
                </c:pt>
                <c:pt idx="548">
                  <c:v>41544.708333333336</c:v>
                </c:pt>
                <c:pt idx="549">
                  <c:v>41544.71875</c:v>
                </c:pt>
                <c:pt idx="550">
                  <c:v>41544.729166666664</c:v>
                </c:pt>
                <c:pt idx="551">
                  <c:v>41544.739583333336</c:v>
                </c:pt>
                <c:pt idx="552">
                  <c:v>41544.75</c:v>
                </c:pt>
                <c:pt idx="553">
                  <c:v>41544.760416666664</c:v>
                </c:pt>
                <c:pt idx="554">
                  <c:v>41544.770833333336</c:v>
                </c:pt>
                <c:pt idx="555">
                  <c:v>41544.78125</c:v>
                </c:pt>
                <c:pt idx="556">
                  <c:v>41544.791666666664</c:v>
                </c:pt>
                <c:pt idx="557">
                  <c:v>41544.802083333336</c:v>
                </c:pt>
                <c:pt idx="558">
                  <c:v>41544.8125</c:v>
                </c:pt>
                <c:pt idx="559">
                  <c:v>41544.822916666664</c:v>
                </c:pt>
                <c:pt idx="560">
                  <c:v>41544.833333333336</c:v>
                </c:pt>
                <c:pt idx="561">
                  <c:v>41544.84375</c:v>
                </c:pt>
                <c:pt idx="562">
                  <c:v>41544.854166666664</c:v>
                </c:pt>
                <c:pt idx="563">
                  <c:v>41544.864583333336</c:v>
                </c:pt>
                <c:pt idx="564">
                  <c:v>41544.875</c:v>
                </c:pt>
                <c:pt idx="565">
                  <c:v>41544.885416666664</c:v>
                </c:pt>
                <c:pt idx="566">
                  <c:v>41544.895833333336</c:v>
                </c:pt>
                <c:pt idx="567">
                  <c:v>41544.90625</c:v>
                </c:pt>
                <c:pt idx="568">
                  <c:v>41544.916666666664</c:v>
                </c:pt>
                <c:pt idx="569">
                  <c:v>41544.927083333336</c:v>
                </c:pt>
                <c:pt idx="570">
                  <c:v>41544.9375</c:v>
                </c:pt>
                <c:pt idx="571">
                  <c:v>41544.947916666664</c:v>
                </c:pt>
                <c:pt idx="572">
                  <c:v>41544.958333333336</c:v>
                </c:pt>
                <c:pt idx="573">
                  <c:v>41544.96875</c:v>
                </c:pt>
                <c:pt idx="574">
                  <c:v>41544.979166666664</c:v>
                </c:pt>
                <c:pt idx="575">
                  <c:v>41544.989583333336</c:v>
                </c:pt>
                <c:pt idx="576">
                  <c:v>41545</c:v>
                </c:pt>
                <c:pt idx="577">
                  <c:v>41545.010416666664</c:v>
                </c:pt>
                <c:pt idx="578">
                  <c:v>41545.020833333336</c:v>
                </c:pt>
                <c:pt idx="579">
                  <c:v>41545.03125</c:v>
                </c:pt>
                <c:pt idx="580">
                  <c:v>41545.041666666664</c:v>
                </c:pt>
                <c:pt idx="581">
                  <c:v>41545.052083333336</c:v>
                </c:pt>
                <c:pt idx="582">
                  <c:v>41545.0625</c:v>
                </c:pt>
                <c:pt idx="583">
                  <c:v>41545.072916666664</c:v>
                </c:pt>
                <c:pt idx="584">
                  <c:v>41545.083333333336</c:v>
                </c:pt>
                <c:pt idx="585">
                  <c:v>41545.09375</c:v>
                </c:pt>
                <c:pt idx="586">
                  <c:v>41545.104166666664</c:v>
                </c:pt>
                <c:pt idx="587">
                  <c:v>41545.114583333336</c:v>
                </c:pt>
                <c:pt idx="588">
                  <c:v>41545.125</c:v>
                </c:pt>
                <c:pt idx="589">
                  <c:v>41545.135416666664</c:v>
                </c:pt>
                <c:pt idx="590">
                  <c:v>41545.145833333336</c:v>
                </c:pt>
                <c:pt idx="591">
                  <c:v>41545.15625</c:v>
                </c:pt>
                <c:pt idx="592">
                  <c:v>41545.166666666664</c:v>
                </c:pt>
                <c:pt idx="593">
                  <c:v>41545.177083333336</c:v>
                </c:pt>
                <c:pt idx="594">
                  <c:v>41545.1875</c:v>
                </c:pt>
                <c:pt idx="595">
                  <c:v>41545.197916666664</c:v>
                </c:pt>
                <c:pt idx="596">
                  <c:v>41545.208333333336</c:v>
                </c:pt>
                <c:pt idx="597">
                  <c:v>41545.21875</c:v>
                </c:pt>
                <c:pt idx="598">
                  <c:v>41545.229166666664</c:v>
                </c:pt>
                <c:pt idx="599">
                  <c:v>41545.239583333336</c:v>
                </c:pt>
                <c:pt idx="600">
                  <c:v>41545.25</c:v>
                </c:pt>
                <c:pt idx="601">
                  <c:v>41545.260416666664</c:v>
                </c:pt>
                <c:pt idx="602">
                  <c:v>41545.270833333336</c:v>
                </c:pt>
                <c:pt idx="603">
                  <c:v>41545.28125</c:v>
                </c:pt>
                <c:pt idx="604">
                  <c:v>41545.291666666664</c:v>
                </c:pt>
                <c:pt idx="605">
                  <c:v>41545.302083333336</c:v>
                </c:pt>
                <c:pt idx="606">
                  <c:v>41545.3125</c:v>
                </c:pt>
                <c:pt idx="607">
                  <c:v>41545.322916666664</c:v>
                </c:pt>
                <c:pt idx="608">
                  <c:v>41545.333333333336</c:v>
                </c:pt>
                <c:pt idx="609">
                  <c:v>41545.34375</c:v>
                </c:pt>
                <c:pt idx="610">
                  <c:v>41545.354166666664</c:v>
                </c:pt>
                <c:pt idx="611">
                  <c:v>41545.364583333336</c:v>
                </c:pt>
                <c:pt idx="612">
                  <c:v>41545.375</c:v>
                </c:pt>
                <c:pt idx="613">
                  <c:v>41545.385416666664</c:v>
                </c:pt>
                <c:pt idx="614">
                  <c:v>41545.395833333336</c:v>
                </c:pt>
                <c:pt idx="615">
                  <c:v>41545.40625</c:v>
                </c:pt>
                <c:pt idx="616">
                  <c:v>41545.416666666664</c:v>
                </c:pt>
                <c:pt idx="617">
                  <c:v>41545.427083333336</c:v>
                </c:pt>
                <c:pt idx="618">
                  <c:v>41545.4375</c:v>
                </c:pt>
                <c:pt idx="619">
                  <c:v>41545.447916666664</c:v>
                </c:pt>
                <c:pt idx="620">
                  <c:v>41545.458333333336</c:v>
                </c:pt>
                <c:pt idx="621">
                  <c:v>41545.46875</c:v>
                </c:pt>
                <c:pt idx="622">
                  <c:v>41545.479166666664</c:v>
                </c:pt>
                <c:pt idx="623">
                  <c:v>41545.489583333336</c:v>
                </c:pt>
                <c:pt idx="624">
                  <c:v>41545.5</c:v>
                </c:pt>
                <c:pt idx="625">
                  <c:v>41545.510416666664</c:v>
                </c:pt>
                <c:pt idx="626">
                  <c:v>41545.520833333336</c:v>
                </c:pt>
                <c:pt idx="627">
                  <c:v>41545.53125</c:v>
                </c:pt>
                <c:pt idx="628">
                  <c:v>41545.541666666664</c:v>
                </c:pt>
                <c:pt idx="629">
                  <c:v>41545.552083333336</c:v>
                </c:pt>
                <c:pt idx="630">
                  <c:v>41545.5625</c:v>
                </c:pt>
                <c:pt idx="631">
                  <c:v>41545.572916666664</c:v>
                </c:pt>
                <c:pt idx="632">
                  <c:v>41545.583333333336</c:v>
                </c:pt>
                <c:pt idx="633">
                  <c:v>41545.59375</c:v>
                </c:pt>
                <c:pt idx="634">
                  <c:v>41545.604166666664</c:v>
                </c:pt>
                <c:pt idx="635">
                  <c:v>41545.614583333336</c:v>
                </c:pt>
                <c:pt idx="636">
                  <c:v>41545.625</c:v>
                </c:pt>
                <c:pt idx="637">
                  <c:v>41545.635416666664</c:v>
                </c:pt>
                <c:pt idx="638">
                  <c:v>41545.645833333336</c:v>
                </c:pt>
                <c:pt idx="639">
                  <c:v>41545.65625</c:v>
                </c:pt>
                <c:pt idx="640">
                  <c:v>41545.666666666664</c:v>
                </c:pt>
                <c:pt idx="641">
                  <c:v>41545.677083333336</c:v>
                </c:pt>
                <c:pt idx="642">
                  <c:v>41545.6875</c:v>
                </c:pt>
                <c:pt idx="643">
                  <c:v>41545.697916666664</c:v>
                </c:pt>
                <c:pt idx="644">
                  <c:v>41545.708333333336</c:v>
                </c:pt>
                <c:pt idx="645">
                  <c:v>41545.71875</c:v>
                </c:pt>
                <c:pt idx="646">
                  <c:v>41545.729166666664</c:v>
                </c:pt>
                <c:pt idx="647">
                  <c:v>41545.739583333336</c:v>
                </c:pt>
                <c:pt idx="648">
                  <c:v>41545.75</c:v>
                </c:pt>
                <c:pt idx="649">
                  <c:v>41545.760416666664</c:v>
                </c:pt>
                <c:pt idx="650">
                  <c:v>41545.770833333336</c:v>
                </c:pt>
                <c:pt idx="651">
                  <c:v>41545.78125</c:v>
                </c:pt>
                <c:pt idx="652">
                  <c:v>41545.791666666664</c:v>
                </c:pt>
                <c:pt idx="653">
                  <c:v>41545.802083333336</c:v>
                </c:pt>
                <c:pt idx="654">
                  <c:v>41545.8125</c:v>
                </c:pt>
                <c:pt idx="655">
                  <c:v>41545.822916666664</c:v>
                </c:pt>
                <c:pt idx="656">
                  <c:v>41545.833333333336</c:v>
                </c:pt>
                <c:pt idx="657">
                  <c:v>41545.84375</c:v>
                </c:pt>
                <c:pt idx="658">
                  <c:v>41545.854166666664</c:v>
                </c:pt>
                <c:pt idx="659">
                  <c:v>41545.864583333336</c:v>
                </c:pt>
                <c:pt idx="660">
                  <c:v>41545.875</c:v>
                </c:pt>
                <c:pt idx="661">
                  <c:v>41545.885416666664</c:v>
                </c:pt>
                <c:pt idx="662">
                  <c:v>41545.895833333336</c:v>
                </c:pt>
                <c:pt idx="663">
                  <c:v>41545.90625</c:v>
                </c:pt>
                <c:pt idx="664">
                  <c:v>41545.916666666664</c:v>
                </c:pt>
                <c:pt idx="665">
                  <c:v>41545.927083333336</c:v>
                </c:pt>
                <c:pt idx="666">
                  <c:v>41545.9375</c:v>
                </c:pt>
                <c:pt idx="667">
                  <c:v>41545.947916666664</c:v>
                </c:pt>
                <c:pt idx="668">
                  <c:v>41545.958333333336</c:v>
                </c:pt>
                <c:pt idx="669">
                  <c:v>41545.96875</c:v>
                </c:pt>
                <c:pt idx="670">
                  <c:v>41545.979166666664</c:v>
                </c:pt>
                <c:pt idx="671">
                  <c:v>41545.989583333336</c:v>
                </c:pt>
                <c:pt idx="672">
                  <c:v>41546</c:v>
                </c:pt>
              </c:numCache>
            </c:numRef>
          </c:cat>
          <c:val>
            <c:numRef>
              <c:f>Sheet1!$I$2:$I$674</c:f>
              <c:numCache>
                <c:formatCode>General</c:formatCode>
                <c:ptCount val="673"/>
                <c:pt idx="0">
                  <c:v>628.83251543198776</c:v>
                </c:pt>
                <c:pt idx="1">
                  <c:v>622.28173676180165</c:v>
                </c:pt>
                <c:pt idx="2">
                  <c:v>617.31525170323653</c:v>
                </c:pt>
                <c:pt idx="3">
                  <c:v>612.91103440287884</c:v>
                </c:pt>
                <c:pt idx="4">
                  <c:v>612.07824716597759</c:v>
                </c:pt>
                <c:pt idx="5">
                  <c:v>613.74824972347028</c:v>
                </c:pt>
                <c:pt idx="6">
                  <c:v>605.44995243238986</c:v>
                </c:pt>
                <c:pt idx="7">
                  <c:v>602.5851120528805</c:v>
                </c:pt>
                <c:pt idx="8">
                  <c:v>591.62216774645299</c:v>
                </c:pt>
                <c:pt idx="9">
                  <c:v>591.41526928504209</c:v>
                </c:pt>
                <c:pt idx="10">
                  <c:v>584.83525183321217</c:v>
                </c:pt>
                <c:pt idx="11">
                  <c:v>587.99151414861558</c:v>
                </c:pt>
                <c:pt idx="12">
                  <c:v>583.75531479899075</c:v>
                </c:pt>
                <c:pt idx="13">
                  <c:v>588.08922263077238</c:v>
                </c:pt>
                <c:pt idx="14">
                  <c:v>579.05978250419344</c:v>
                </c:pt>
                <c:pt idx="15">
                  <c:v>580.02109644778761</c:v>
                </c:pt>
                <c:pt idx="16">
                  <c:v>581.39784095044661</c:v>
                </c:pt>
                <c:pt idx="17">
                  <c:v>586.20085451308546</c:v>
                </c:pt>
                <c:pt idx="18">
                  <c:v>582.87269070328341</c:v>
                </c:pt>
                <c:pt idx="19">
                  <c:v>584.07297731627568</c:v>
                </c:pt>
                <c:pt idx="20">
                  <c:v>583.67064522978308</c:v>
                </c:pt>
                <c:pt idx="21">
                  <c:v>586.0549756139153</c:v>
                </c:pt>
                <c:pt idx="22">
                  <c:v>580.75827197717001</c:v>
                </c:pt>
                <c:pt idx="23">
                  <c:v>585.28266464938588</c:v>
                </c:pt>
                <c:pt idx="24">
                  <c:v>583.37012718008896</c:v>
                </c:pt>
                <c:pt idx="25">
                  <c:v>595.15487384052301</c:v>
                </c:pt>
                <c:pt idx="26">
                  <c:v>597.95212818249342</c:v>
                </c:pt>
                <c:pt idx="27">
                  <c:v>595.18184111645201</c:v>
                </c:pt>
                <c:pt idx="28">
                  <c:v>589.28411811732747</c:v>
                </c:pt>
                <c:pt idx="29">
                  <c:v>597.68836490244848</c:v>
                </c:pt>
                <c:pt idx="30">
                  <c:v>598.55833753666184</c:v>
                </c:pt>
                <c:pt idx="31">
                  <c:v>595.38839031083614</c:v>
                </c:pt>
                <c:pt idx="32">
                  <c:v>595.26165578019823</c:v>
                </c:pt>
                <c:pt idx="33">
                  <c:v>599.77893746627797</c:v>
                </c:pt>
                <c:pt idx="34">
                  <c:v>606.82853334025788</c:v>
                </c:pt>
                <c:pt idx="35">
                  <c:v>607.67163946383323</c:v>
                </c:pt>
                <c:pt idx="36">
                  <c:v>612.51046881951322</c:v>
                </c:pt>
                <c:pt idx="37">
                  <c:v>616.46207103483198</c:v>
                </c:pt>
                <c:pt idx="38">
                  <c:v>627.7945569136989</c:v>
                </c:pt>
                <c:pt idx="39">
                  <c:v>652.20236647370689</c:v>
                </c:pt>
                <c:pt idx="40">
                  <c:v>658.51305033784138</c:v>
                </c:pt>
                <c:pt idx="41">
                  <c:v>672.63693519021058</c:v>
                </c:pt>
                <c:pt idx="42">
                  <c:v>673.5988719513241</c:v>
                </c:pt>
                <c:pt idx="43">
                  <c:v>679.64833547187504</c:v>
                </c:pt>
                <c:pt idx="44">
                  <c:v>688.55817212429827</c:v>
                </c:pt>
                <c:pt idx="45">
                  <c:v>703.94266867278009</c:v>
                </c:pt>
                <c:pt idx="46">
                  <c:v>720.17984886571412</c:v>
                </c:pt>
                <c:pt idx="47">
                  <c:v>724.16073634834891</c:v>
                </c:pt>
                <c:pt idx="48">
                  <c:v>723.59521485874984</c:v>
                </c:pt>
                <c:pt idx="49">
                  <c:v>728.82970725547273</c:v>
                </c:pt>
                <c:pt idx="50">
                  <c:v>745.32743212834862</c:v>
                </c:pt>
                <c:pt idx="51">
                  <c:v>748.46371010193104</c:v>
                </c:pt>
                <c:pt idx="52">
                  <c:v>751.25359597838678</c:v>
                </c:pt>
                <c:pt idx="53">
                  <c:v>753.24634982405564</c:v>
                </c:pt>
                <c:pt idx="54">
                  <c:v>758.63201107511202</c:v>
                </c:pt>
                <c:pt idx="55">
                  <c:v>778.13680362419689</c:v>
                </c:pt>
                <c:pt idx="56">
                  <c:v>777.15128561224105</c:v>
                </c:pt>
                <c:pt idx="57">
                  <c:v>781.29767105328528</c:v>
                </c:pt>
                <c:pt idx="58">
                  <c:v>780.87760388709194</c:v>
                </c:pt>
                <c:pt idx="59">
                  <c:v>791.14203696239588</c:v>
                </c:pt>
                <c:pt idx="60">
                  <c:v>779.30513781124876</c:v>
                </c:pt>
                <c:pt idx="61">
                  <c:v>785.09428437734732</c:v>
                </c:pt>
                <c:pt idx="62">
                  <c:v>793.92004022788524</c:v>
                </c:pt>
                <c:pt idx="63">
                  <c:v>783.88886794055338</c:v>
                </c:pt>
                <c:pt idx="64">
                  <c:v>789.92804434328787</c:v>
                </c:pt>
                <c:pt idx="65">
                  <c:v>794.74635353213557</c:v>
                </c:pt>
                <c:pt idx="66">
                  <c:v>791.97476014929987</c:v>
                </c:pt>
                <c:pt idx="67">
                  <c:v>794.65892958938821</c:v>
                </c:pt>
                <c:pt idx="68">
                  <c:v>794.25717147611454</c:v>
                </c:pt>
                <c:pt idx="69">
                  <c:v>779.9067612476199</c:v>
                </c:pt>
                <c:pt idx="70">
                  <c:v>782.41172094855131</c:v>
                </c:pt>
                <c:pt idx="71">
                  <c:v>782.94304319429773</c:v>
                </c:pt>
                <c:pt idx="72">
                  <c:v>768.35126294273846</c:v>
                </c:pt>
                <c:pt idx="73">
                  <c:v>757.96828896375587</c:v>
                </c:pt>
                <c:pt idx="74">
                  <c:v>765.09916296031315</c:v>
                </c:pt>
                <c:pt idx="75">
                  <c:v>756.0141574573654</c:v>
                </c:pt>
                <c:pt idx="76">
                  <c:v>759.88851763001151</c:v>
                </c:pt>
                <c:pt idx="77">
                  <c:v>755.62623923004617</c:v>
                </c:pt>
                <c:pt idx="78">
                  <c:v>751.99384404302521</c:v>
                </c:pt>
                <c:pt idx="79">
                  <c:v>752.19746034619391</c:v>
                </c:pt>
                <c:pt idx="80">
                  <c:v>750.83423901130027</c:v>
                </c:pt>
                <c:pt idx="81">
                  <c:v>747.02342648844456</c:v>
                </c:pt>
                <c:pt idx="82">
                  <c:v>736.47939702996916</c:v>
                </c:pt>
                <c:pt idx="83">
                  <c:v>728.63828689513832</c:v>
                </c:pt>
                <c:pt idx="84">
                  <c:v>708.5378421195951</c:v>
                </c:pt>
                <c:pt idx="85">
                  <c:v>700.32438682709403</c:v>
                </c:pt>
                <c:pt idx="86">
                  <c:v>710.29991071396284</c:v>
                </c:pt>
                <c:pt idx="87">
                  <c:v>702.35119142307906</c:v>
                </c:pt>
                <c:pt idx="88">
                  <c:v>659.70804381863445</c:v>
                </c:pt>
                <c:pt idx="89">
                  <c:v>689.77990670896145</c:v>
                </c:pt>
                <c:pt idx="90">
                  <c:v>681.78395562865035</c:v>
                </c:pt>
                <c:pt idx="91">
                  <c:v>683.5095103784713</c:v>
                </c:pt>
                <c:pt idx="92">
                  <c:v>674.20235905168533</c:v>
                </c:pt>
                <c:pt idx="93">
                  <c:v>669.9214907521191</c:v>
                </c:pt>
                <c:pt idx="94">
                  <c:v>656.4833460894065</c:v>
                </c:pt>
                <c:pt idx="95">
                  <c:v>662.89752909540982</c:v>
                </c:pt>
                <c:pt idx="96">
                  <c:v>655.55637552365238</c:v>
                </c:pt>
                <c:pt idx="97">
                  <c:v>646.41517840782149</c:v>
                </c:pt>
                <c:pt idx="98">
                  <c:v>645.15483323628519</c:v>
                </c:pt>
                <c:pt idx="99">
                  <c:v>648.32685300192225</c:v>
                </c:pt>
                <c:pt idx="100">
                  <c:v>636.33311514105708</c:v>
                </c:pt>
                <c:pt idx="101">
                  <c:v>630.14867778644464</c:v>
                </c:pt>
                <c:pt idx="102">
                  <c:v>619.91254661997505</c:v>
                </c:pt>
                <c:pt idx="103">
                  <c:v>597.72108832050139</c:v>
                </c:pt>
                <c:pt idx="104">
                  <c:v>605.33056216687419</c:v>
                </c:pt>
                <c:pt idx="105">
                  <c:v>612.25877812665362</c:v>
                </c:pt>
                <c:pt idx="106">
                  <c:v>595.95309215119096</c:v>
                </c:pt>
                <c:pt idx="107">
                  <c:v>603.94527477235488</c:v>
                </c:pt>
                <c:pt idx="108">
                  <c:v>602.85892147175309</c:v>
                </c:pt>
                <c:pt idx="109">
                  <c:v>600.02050241676852</c:v>
                </c:pt>
                <c:pt idx="110">
                  <c:v>595.06435064266907</c:v>
                </c:pt>
                <c:pt idx="111">
                  <c:v>590.65615070597107</c:v>
                </c:pt>
                <c:pt idx="112">
                  <c:v>587.67002277845586</c:v>
                </c:pt>
                <c:pt idx="113">
                  <c:v>588.69486333303394</c:v>
                </c:pt>
                <c:pt idx="114">
                  <c:v>589.33382955793627</c:v>
                </c:pt>
                <c:pt idx="115">
                  <c:v>587.97266602266211</c:v>
                </c:pt>
                <c:pt idx="116">
                  <c:v>591.18852396442276</c:v>
                </c:pt>
                <c:pt idx="117">
                  <c:v>595.02958414153852</c:v>
                </c:pt>
                <c:pt idx="118">
                  <c:v>593.89512751237567</c:v>
                </c:pt>
                <c:pt idx="119">
                  <c:v>599.14833780044569</c:v>
                </c:pt>
                <c:pt idx="120">
                  <c:v>605.86031717773972</c:v>
                </c:pt>
                <c:pt idx="121">
                  <c:v>622.66385808889618</c:v>
                </c:pt>
                <c:pt idx="122">
                  <c:v>635.15730067525431</c:v>
                </c:pt>
                <c:pt idx="123">
                  <c:v>648.07187865833816</c:v>
                </c:pt>
                <c:pt idx="124">
                  <c:v>646.89719019748975</c:v>
                </c:pt>
                <c:pt idx="125">
                  <c:v>649.97224741590867</c:v>
                </c:pt>
                <c:pt idx="126">
                  <c:v>664.36411434872775</c:v>
                </c:pt>
                <c:pt idx="127">
                  <c:v>669.95055867962378</c:v>
                </c:pt>
                <c:pt idx="128">
                  <c:v>673.35608637367307</c:v>
                </c:pt>
                <c:pt idx="129">
                  <c:v>676.76900734887658</c:v>
                </c:pt>
                <c:pt idx="130">
                  <c:v>676.01666465293124</c:v>
                </c:pt>
                <c:pt idx="131">
                  <c:v>691.37689751120945</c:v>
                </c:pt>
                <c:pt idx="132">
                  <c:v>733.10440541257026</c:v>
                </c:pt>
                <c:pt idx="133">
                  <c:v>709.34089872190316</c:v>
                </c:pt>
                <c:pt idx="134">
                  <c:v>727.34288540734588</c:v>
                </c:pt>
                <c:pt idx="135">
                  <c:v>714.1992162437075</c:v>
                </c:pt>
                <c:pt idx="136">
                  <c:v>715.56462686106454</c:v>
                </c:pt>
                <c:pt idx="137">
                  <c:v>734.17079247631364</c:v>
                </c:pt>
                <c:pt idx="138">
                  <c:v>755.23730684130351</c:v>
                </c:pt>
                <c:pt idx="139">
                  <c:v>805.7103164873065</c:v>
                </c:pt>
                <c:pt idx="140">
                  <c:v>803.49923448678192</c:v>
                </c:pt>
                <c:pt idx="141">
                  <c:v>803.7490556884394</c:v>
                </c:pt>
                <c:pt idx="142">
                  <c:v>821.16740273554296</c:v>
                </c:pt>
                <c:pt idx="143">
                  <c:v>845.09125521204442</c:v>
                </c:pt>
                <c:pt idx="144">
                  <c:v>852.66791894945527</c:v>
                </c:pt>
                <c:pt idx="145">
                  <c:v>849.67985455282678</c:v>
                </c:pt>
                <c:pt idx="146">
                  <c:v>859.4704969762106</c:v>
                </c:pt>
                <c:pt idx="147">
                  <c:v>868.09124225891912</c:v>
                </c:pt>
                <c:pt idx="148">
                  <c:v>870.77001774078633</c:v>
                </c:pt>
                <c:pt idx="149">
                  <c:v>874.55477660030942</c:v>
                </c:pt>
                <c:pt idx="150">
                  <c:v>892.11624888817505</c:v>
                </c:pt>
                <c:pt idx="151">
                  <c:v>889.2430796149996</c:v>
                </c:pt>
                <c:pt idx="152">
                  <c:v>889.78743353762047</c:v>
                </c:pt>
                <c:pt idx="153">
                  <c:v>891.98388896191477</c:v>
                </c:pt>
                <c:pt idx="154">
                  <c:v>891.35291781900753</c:v>
                </c:pt>
                <c:pt idx="155">
                  <c:v>894.98099175960317</c:v>
                </c:pt>
                <c:pt idx="156">
                  <c:v>893.80046823410862</c:v>
                </c:pt>
                <c:pt idx="157">
                  <c:v>886.38886634906862</c:v>
                </c:pt>
                <c:pt idx="158">
                  <c:v>891.27445676308196</c:v>
                </c:pt>
                <c:pt idx="159">
                  <c:v>883.99378001647528</c:v>
                </c:pt>
                <c:pt idx="160">
                  <c:v>885.18884865952839</c:v>
                </c:pt>
                <c:pt idx="161">
                  <c:v>886.50255228185711</c:v>
                </c:pt>
                <c:pt idx="162">
                  <c:v>878.57494822016918</c:v>
                </c:pt>
                <c:pt idx="163">
                  <c:v>879.64299057101528</c:v>
                </c:pt>
                <c:pt idx="164">
                  <c:v>879.02434031747077</c:v>
                </c:pt>
                <c:pt idx="165">
                  <c:v>868.02529697329635</c:v>
                </c:pt>
                <c:pt idx="166">
                  <c:v>859.70999799997105</c:v>
                </c:pt>
                <c:pt idx="167">
                  <c:v>862.35840886617086</c:v>
                </c:pt>
                <c:pt idx="168">
                  <c:v>855.59824150423776</c:v>
                </c:pt>
                <c:pt idx="169">
                  <c:v>844.13771761905923</c:v>
                </c:pt>
                <c:pt idx="170">
                  <c:v>818.6936939849229</c:v>
                </c:pt>
                <c:pt idx="171">
                  <c:v>811.37641940459321</c:v>
                </c:pt>
                <c:pt idx="172">
                  <c:v>807.24334979270247</c:v>
                </c:pt>
                <c:pt idx="173">
                  <c:v>801.52324540111852</c:v>
                </c:pt>
                <c:pt idx="174">
                  <c:v>787.85433240197949</c:v>
                </c:pt>
                <c:pt idx="175">
                  <c:v>786.3691877901133</c:v>
                </c:pt>
                <c:pt idx="176">
                  <c:v>790.31799748040032</c:v>
                </c:pt>
                <c:pt idx="177">
                  <c:v>778.78285909979672</c:v>
                </c:pt>
                <c:pt idx="178">
                  <c:v>772.34124617268844</c:v>
                </c:pt>
                <c:pt idx="179">
                  <c:v>761.40135336918979</c:v>
                </c:pt>
                <c:pt idx="180">
                  <c:v>761.1467835017595</c:v>
                </c:pt>
                <c:pt idx="181">
                  <c:v>749.49078864841124</c:v>
                </c:pt>
                <c:pt idx="182">
                  <c:v>731.96156805698729</c:v>
                </c:pt>
                <c:pt idx="183">
                  <c:v>726.15728119128983</c:v>
                </c:pt>
                <c:pt idx="184">
                  <c:v>726.84351603313621</c:v>
                </c:pt>
                <c:pt idx="185">
                  <c:v>710.64323279851169</c:v>
                </c:pt>
                <c:pt idx="186">
                  <c:v>700.69247294236914</c:v>
                </c:pt>
                <c:pt idx="187">
                  <c:v>696.21499443733137</c:v>
                </c:pt>
                <c:pt idx="188">
                  <c:v>694.80940663186675</c:v>
                </c:pt>
                <c:pt idx="189">
                  <c:v>689.58638439812614</c:v>
                </c:pt>
                <c:pt idx="190">
                  <c:v>681.51304180669626</c:v>
                </c:pt>
                <c:pt idx="191">
                  <c:v>679.20879964935443</c:v>
                </c:pt>
                <c:pt idx="192">
                  <c:v>673.53930936506686</c:v>
                </c:pt>
                <c:pt idx="193">
                  <c:v>667.68884306991004</c:v>
                </c:pt>
                <c:pt idx="194">
                  <c:v>664.45731813477005</c:v>
                </c:pt>
                <c:pt idx="195">
                  <c:v>657.96898539338326</c:v>
                </c:pt>
                <c:pt idx="196">
                  <c:v>639.7732210314357</c:v>
                </c:pt>
                <c:pt idx="197">
                  <c:v>633.55264466555604</c:v>
                </c:pt>
                <c:pt idx="198">
                  <c:v>624.75635934918819</c:v>
                </c:pt>
                <c:pt idx="199">
                  <c:v>617.82245655279621</c:v>
                </c:pt>
                <c:pt idx="200">
                  <c:v>613.87275661115109</c:v>
                </c:pt>
                <c:pt idx="201">
                  <c:v>609.21160838441483</c:v>
                </c:pt>
                <c:pt idx="202">
                  <c:v>610.58216347543635</c:v>
                </c:pt>
                <c:pt idx="203">
                  <c:v>602.63006348889508</c:v>
                </c:pt>
                <c:pt idx="204">
                  <c:v>608.73047105581531</c:v>
                </c:pt>
                <c:pt idx="205">
                  <c:v>607.66561527891906</c:v>
                </c:pt>
                <c:pt idx="206">
                  <c:v>610.5062487171125</c:v>
                </c:pt>
                <c:pt idx="207">
                  <c:v>598.6643158276363</c:v>
                </c:pt>
                <c:pt idx="208">
                  <c:v>593.63015502983592</c:v>
                </c:pt>
                <c:pt idx="209">
                  <c:v>598.47517582471778</c:v>
                </c:pt>
                <c:pt idx="210">
                  <c:v>602.99218088291559</c:v>
                </c:pt>
                <c:pt idx="211">
                  <c:v>599.65303138254399</c:v>
                </c:pt>
                <c:pt idx="212">
                  <c:v>599.49433097027497</c:v>
                </c:pt>
                <c:pt idx="213">
                  <c:v>598.7575117981612</c:v>
                </c:pt>
                <c:pt idx="214">
                  <c:v>598.5931304607999</c:v>
                </c:pt>
                <c:pt idx="215">
                  <c:v>604.33846517652091</c:v>
                </c:pt>
                <c:pt idx="216">
                  <c:v>608.92713395087048</c:v>
                </c:pt>
                <c:pt idx="217">
                  <c:v>629.14811108832725</c:v>
                </c:pt>
                <c:pt idx="218">
                  <c:v>642.41218209285444</c:v>
                </c:pt>
                <c:pt idx="219">
                  <c:v>642.93577848376594</c:v>
                </c:pt>
                <c:pt idx="220">
                  <c:v>651.19555381140117</c:v>
                </c:pt>
                <c:pt idx="221">
                  <c:v>659.27038719567406</c:v>
                </c:pt>
                <c:pt idx="222">
                  <c:v>690.93627385620334</c:v>
                </c:pt>
                <c:pt idx="223">
                  <c:v>684.98204571390056</c:v>
                </c:pt>
                <c:pt idx="224">
                  <c:v>685.35753950356388</c:v>
                </c:pt>
                <c:pt idx="225">
                  <c:v>688.41751282242774</c:v>
                </c:pt>
                <c:pt idx="226">
                  <c:v>709.09680342510444</c:v>
                </c:pt>
                <c:pt idx="227">
                  <c:v>717.75953642783929</c:v>
                </c:pt>
                <c:pt idx="228">
                  <c:v>721.78535425590223</c:v>
                </c:pt>
                <c:pt idx="229">
                  <c:v>731.94729803937742</c:v>
                </c:pt>
                <c:pt idx="230">
                  <c:v>749.41441594238506</c:v>
                </c:pt>
                <c:pt idx="231">
                  <c:v>756.65683529214243</c:v>
                </c:pt>
                <c:pt idx="232">
                  <c:v>766.43568937718533</c:v>
                </c:pt>
                <c:pt idx="233">
                  <c:v>788.49553804531729</c:v>
                </c:pt>
                <c:pt idx="234">
                  <c:v>793.98781370818142</c:v>
                </c:pt>
                <c:pt idx="235">
                  <c:v>820.81581840028866</c:v>
                </c:pt>
                <c:pt idx="236">
                  <c:v>825.27555016294343</c:v>
                </c:pt>
                <c:pt idx="237">
                  <c:v>855.21290339687403</c:v>
                </c:pt>
                <c:pt idx="238">
                  <c:v>866.69914808380861</c:v>
                </c:pt>
                <c:pt idx="239">
                  <c:v>868.78713891559437</c:v>
                </c:pt>
                <c:pt idx="240">
                  <c:v>884.90440852583572</c:v>
                </c:pt>
                <c:pt idx="241">
                  <c:v>885.56318132383853</c:v>
                </c:pt>
                <c:pt idx="242">
                  <c:v>897.32591146817572</c:v>
                </c:pt>
                <c:pt idx="243">
                  <c:v>906.37502988594781</c:v>
                </c:pt>
                <c:pt idx="244">
                  <c:v>906.63094897893097</c:v>
                </c:pt>
                <c:pt idx="245">
                  <c:v>906.57005450061263</c:v>
                </c:pt>
                <c:pt idx="246">
                  <c:v>913.03684186575128</c:v>
                </c:pt>
                <c:pt idx="247">
                  <c:v>911.52763356140304</c:v>
                </c:pt>
                <c:pt idx="248">
                  <c:v>912.98817243604185</c:v>
                </c:pt>
                <c:pt idx="249">
                  <c:v>865.13631383007805</c:v>
                </c:pt>
                <c:pt idx="250">
                  <c:v>904.11193434946222</c:v>
                </c:pt>
                <c:pt idx="251">
                  <c:v>900.74526000683295</c:v>
                </c:pt>
                <c:pt idx="252">
                  <c:v>909.85776268716381</c:v>
                </c:pt>
                <c:pt idx="253">
                  <c:v>901.28597662610855</c:v>
                </c:pt>
                <c:pt idx="254">
                  <c:v>905.0161449089228</c:v>
                </c:pt>
                <c:pt idx="255">
                  <c:v>898.18985747204681</c:v>
                </c:pt>
                <c:pt idx="256">
                  <c:v>896.50519043380939</c:v>
                </c:pt>
                <c:pt idx="257">
                  <c:v>895.85229523135445</c:v>
                </c:pt>
                <c:pt idx="258">
                  <c:v>891.91981507950129</c:v>
                </c:pt>
                <c:pt idx="259">
                  <c:v>892.47691515307019</c:v>
                </c:pt>
                <c:pt idx="260">
                  <c:v>883.35110042057931</c:v>
                </c:pt>
                <c:pt idx="261">
                  <c:v>878.91070770299802</c:v>
                </c:pt>
                <c:pt idx="262">
                  <c:v>868.84425524170206</c:v>
                </c:pt>
                <c:pt idx="263">
                  <c:v>866.00152747069035</c:v>
                </c:pt>
                <c:pt idx="264">
                  <c:v>892.08399255776226</c:v>
                </c:pt>
                <c:pt idx="265">
                  <c:v>826.34276619431785</c:v>
                </c:pt>
                <c:pt idx="266">
                  <c:v>814.49069975601776</c:v>
                </c:pt>
                <c:pt idx="267">
                  <c:v>813.77853590501081</c:v>
                </c:pt>
                <c:pt idx="268">
                  <c:v>812.33524836344372</c:v>
                </c:pt>
                <c:pt idx="269">
                  <c:v>805.12773188339656</c:v>
                </c:pt>
                <c:pt idx="270">
                  <c:v>803.74182602357178</c:v>
                </c:pt>
                <c:pt idx="271">
                  <c:v>802.17327124407211</c:v>
                </c:pt>
                <c:pt idx="272">
                  <c:v>789.00352787290819</c:v>
                </c:pt>
                <c:pt idx="273">
                  <c:v>785.50839875843531</c:v>
                </c:pt>
                <c:pt idx="274">
                  <c:v>775.1117491046798</c:v>
                </c:pt>
                <c:pt idx="275">
                  <c:v>773.02582539254649</c:v>
                </c:pt>
                <c:pt idx="276">
                  <c:v>772.19790393047242</c:v>
                </c:pt>
                <c:pt idx="277">
                  <c:v>768.19528968281861</c:v>
                </c:pt>
                <c:pt idx="278">
                  <c:v>760.63509361420915</c:v>
                </c:pt>
                <c:pt idx="279">
                  <c:v>754.32185825706006</c:v>
                </c:pt>
                <c:pt idx="280">
                  <c:v>754.0669013096001</c:v>
                </c:pt>
                <c:pt idx="281">
                  <c:v>746.26572750446621</c:v>
                </c:pt>
                <c:pt idx="282">
                  <c:v>726.38770034910044</c:v>
                </c:pt>
                <c:pt idx="283">
                  <c:v>717.41924368088758</c:v>
                </c:pt>
                <c:pt idx="284">
                  <c:v>718.82423428138736</c:v>
                </c:pt>
                <c:pt idx="285">
                  <c:v>711.16985543844112</c:v>
                </c:pt>
                <c:pt idx="286">
                  <c:v>709.12462878710812</c:v>
                </c:pt>
                <c:pt idx="287">
                  <c:v>700.52649476247655</c:v>
                </c:pt>
                <c:pt idx="288">
                  <c:v>694.81229868603646</c:v>
                </c:pt>
                <c:pt idx="289">
                  <c:v>677.89176407821833</c:v>
                </c:pt>
                <c:pt idx="290">
                  <c:v>671.38729395137238</c:v>
                </c:pt>
                <c:pt idx="291">
                  <c:v>669.90124160012874</c:v>
                </c:pt>
                <c:pt idx="292">
                  <c:v>675.38789450331433</c:v>
                </c:pt>
                <c:pt idx="293">
                  <c:v>662.43003546688533</c:v>
                </c:pt>
                <c:pt idx="294">
                  <c:v>649.7102028566768</c:v>
                </c:pt>
                <c:pt idx="295">
                  <c:v>646.54032790333918</c:v>
                </c:pt>
                <c:pt idx="296">
                  <c:v>640.61238281680937</c:v>
                </c:pt>
                <c:pt idx="297">
                  <c:v>640.51027162269872</c:v>
                </c:pt>
                <c:pt idx="298">
                  <c:v>630.21959455769911</c:v>
                </c:pt>
                <c:pt idx="299">
                  <c:v>629.4153798164125</c:v>
                </c:pt>
                <c:pt idx="300">
                  <c:v>626.48298034344339</c:v>
                </c:pt>
                <c:pt idx="301">
                  <c:v>628.38002929159506</c:v>
                </c:pt>
                <c:pt idx="302">
                  <c:v>624.61227165836476</c:v>
                </c:pt>
                <c:pt idx="303">
                  <c:v>622.42568815219329</c:v>
                </c:pt>
                <c:pt idx="304">
                  <c:v>614.70622141206434</c:v>
                </c:pt>
                <c:pt idx="305">
                  <c:v>612.85766553180088</c:v>
                </c:pt>
                <c:pt idx="306">
                  <c:v>614.75066713010631</c:v>
                </c:pt>
                <c:pt idx="307">
                  <c:v>615.12542951224168</c:v>
                </c:pt>
                <c:pt idx="308">
                  <c:v>608.4675497624371</c:v>
                </c:pt>
                <c:pt idx="309">
                  <c:v>612.58636446037963</c:v>
                </c:pt>
                <c:pt idx="310">
                  <c:v>616.02232410928707</c:v>
                </c:pt>
                <c:pt idx="311">
                  <c:v>616.51130645044907</c:v>
                </c:pt>
                <c:pt idx="312">
                  <c:v>617.70473296635555</c:v>
                </c:pt>
                <c:pt idx="313">
                  <c:v>653.62095144529007</c:v>
                </c:pt>
                <c:pt idx="314">
                  <c:v>659.63196744053164</c:v>
                </c:pt>
                <c:pt idx="315">
                  <c:v>658.16258003456414</c:v>
                </c:pt>
                <c:pt idx="316">
                  <c:v>664.84329807785832</c:v>
                </c:pt>
                <c:pt idx="317">
                  <c:v>685.58131911213275</c:v>
                </c:pt>
                <c:pt idx="318">
                  <c:v>685.14131098605185</c:v>
                </c:pt>
                <c:pt idx="319">
                  <c:v>690.91797543034045</c:v>
                </c:pt>
                <c:pt idx="320">
                  <c:v>699.42611506155527</c:v>
                </c:pt>
                <c:pt idx="321">
                  <c:v>710.7180225840732</c:v>
                </c:pt>
                <c:pt idx="322">
                  <c:v>719.95385747324065</c:v>
                </c:pt>
                <c:pt idx="323">
                  <c:v>721.88544897727445</c:v>
                </c:pt>
                <c:pt idx="324">
                  <c:v>732.65563783373318</c:v>
                </c:pt>
                <c:pt idx="325">
                  <c:v>755.47197770568459</c:v>
                </c:pt>
                <c:pt idx="326">
                  <c:v>763.70620303559713</c:v>
                </c:pt>
                <c:pt idx="327">
                  <c:v>766.94027686692561</c:v>
                </c:pt>
                <c:pt idx="328">
                  <c:v>808.89945480182837</c:v>
                </c:pt>
                <c:pt idx="329">
                  <c:v>799.74942741318387</c:v>
                </c:pt>
                <c:pt idx="330">
                  <c:v>818.67055841141644</c:v>
                </c:pt>
                <c:pt idx="331">
                  <c:v>841.13437193789002</c:v>
                </c:pt>
                <c:pt idx="332">
                  <c:v>847.87355181563362</c:v>
                </c:pt>
                <c:pt idx="333">
                  <c:v>858.37776856418418</c:v>
                </c:pt>
                <c:pt idx="334">
                  <c:v>873.56771728345916</c:v>
                </c:pt>
                <c:pt idx="335">
                  <c:v>896.29184543704855</c:v>
                </c:pt>
                <c:pt idx="336">
                  <c:v>877.6583995157506</c:v>
                </c:pt>
                <c:pt idx="337">
                  <c:v>878.7094951325023</c:v>
                </c:pt>
                <c:pt idx="338">
                  <c:v>887.12793156292275</c:v>
                </c:pt>
                <c:pt idx="339">
                  <c:v>897.54384047739143</c:v>
                </c:pt>
                <c:pt idx="340">
                  <c:v>912.00328316406865</c:v>
                </c:pt>
                <c:pt idx="341">
                  <c:v>912.31254896433768</c:v>
                </c:pt>
                <c:pt idx="342">
                  <c:v>912.1368705261857</c:v>
                </c:pt>
                <c:pt idx="343">
                  <c:v>918.10167740125178</c:v>
                </c:pt>
                <c:pt idx="344">
                  <c:v>915.3713112096242</c:v>
                </c:pt>
                <c:pt idx="345">
                  <c:v>921.58939929225016</c:v>
                </c:pt>
                <c:pt idx="346">
                  <c:v>921.80850636114053</c:v>
                </c:pt>
                <c:pt idx="347">
                  <c:v>906.37499141270382</c:v>
                </c:pt>
                <c:pt idx="348">
                  <c:v>907.50533084281142</c:v>
                </c:pt>
                <c:pt idx="349">
                  <c:v>906.76520726761464</c:v>
                </c:pt>
                <c:pt idx="350">
                  <c:v>910.04375422160047</c:v>
                </c:pt>
                <c:pt idx="351">
                  <c:v>910.96085994341354</c:v>
                </c:pt>
                <c:pt idx="352">
                  <c:v>906.73198937208406</c:v>
                </c:pt>
                <c:pt idx="353">
                  <c:v>910.87513571482475</c:v>
                </c:pt>
                <c:pt idx="354">
                  <c:v>911.7297119847542</c:v>
                </c:pt>
                <c:pt idx="355">
                  <c:v>912.75517487957757</c:v>
                </c:pt>
                <c:pt idx="356">
                  <c:v>911.41928528811081</c:v>
                </c:pt>
                <c:pt idx="357">
                  <c:v>893.56214166844984</c:v>
                </c:pt>
                <c:pt idx="358">
                  <c:v>889.8710109887603</c:v>
                </c:pt>
                <c:pt idx="359">
                  <c:v>888.47645744575277</c:v>
                </c:pt>
                <c:pt idx="360">
                  <c:v>876.42681334500503</c:v>
                </c:pt>
                <c:pt idx="361">
                  <c:v>851.12479769756237</c:v>
                </c:pt>
                <c:pt idx="362">
                  <c:v>849.43464922430212</c:v>
                </c:pt>
                <c:pt idx="363">
                  <c:v>847.90186994761098</c:v>
                </c:pt>
                <c:pt idx="364">
                  <c:v>853.35918217705159</c:v>
                </c:pt>
                <c:pt idx="365">
                  <c:v>851.83020838817151</c:v>
                </c:pt>
                <c:pt idx="366">
                  <c:v>844.96966634370847</c:v>
                </c:pt>
                <c:pt idx="367">
                  <c:v>840.43418948371641</c:v>
                </c:pt>
                <c:pt idx="368">
                  <c:v>810.50376547110568</c:v>
                </c:pt>
                <c:pt idx="369">
                  <c:v>797.88167461940952</c:v>
                </c:pt>
                <c:pt idx="370">
                  <c:v>801.79821004397149</c:v>
                </c:pt>
                <c:pt idx="371">
                  <c:v>794.56254996317762</c:v>
                </c:pt>
                <c:pt idx="372">
                  <c:v>785.76629921290987</c:v>
                </c:pt>
                <c:pt idx="373">
                  <c:v>778.96506413669931</c:v>
                </c:pt>
                <c:pt idx="374">
                  <c:v>770.72455752896758</c:v>
                </c:pt>
                <c:pt idx="375">
                  <c:v>764.8608095970344</c:v>
                </c:pt>
                <c:pt idx="376">
                  <c:v>761.54418362202705</c:v>
                </c:pt>
                <c:pt idx="377">
                  <c:v>773.20072544737695</c:v>
                </c:pt>
                <c:pt idx="378">
                  <c:v>737.65709255889556</c:v>
                </c:pt>
                <c:pt idx="379">
                  <c:v>728.9531137715494</c:v>
                </c:pt>
                <c:pt idx="380">
                  <c:v>728.07285321152449</c:v>
                </c:pt>
                <c:pt idx="381">
                  <c:v>709.69832918382099</c:v>
                </c:pt>
                <c:pt idx="382">
                  <c:v>708.74046485106123</c:v>
                </c:pt>
                <c:pt idx="383">
                  <c:v>710.41508356769111</c:v>
                </c:pt>
                <c:pt idx="384">
                  <c:v>705.25250746295899</c:v>
                </c:pt>
                <c:pt idx="385">
                  <c:v>696.29941874510541</c:v>
                </c:pt>
                <c:pt idx="386">
                  <c:v>685.29381499159445</c:v>
                </c:pt>
                <c:pt idx="387">
                  <c:v>679.84377665032753</c:v>
                </c:pt>
                <c:pt idx="388">
                  <c:v>674.26888389000817</c:v>
                </c:pt>
                <c:pt idx="389">
                  <c:v>657.81657489361874</c:v>
                </c:pt>
                <c:pt idx="390">
                  <c:v>652.35855559248398</c:v>
                </c:pt>
                <c:pt idx="391">
                  <c:v>653.67684714987058</c:v>
                </c:pt>
                <c:pt idx="392">
                  <c:v>646.27661252737175</c:v>
                </c:pt>
                <c:pt idx="393">
                  <c:v>647.49315077831352</c:v>
                </c:pt>
                <c:pt idx="394">
                  <c:v>649.4582981594699</c:v>
                </c:pt>
                <c:pt idx="395">
                  <c:v>642.51316675136877</c:v>
                </c:pt>
                <c:pt idx="396">
                  <c:v>633.73017205187375</c:v>
                </c:pt>
                <c:pt idx="397">
                  <c:v>623.86252894962217</c:v>
                </c:pt>
                <c:pt idx="398">
                  <c:v>619.13828172802005</c:v>
                </c:pt>
                <c:pt idx="399">
                  <c:v>615.49852877259218</c:v>
                </c:pt>
                <c:pt idx="400">
                  <c:v>614.45509223285842</c:v>
                </c:pt>
                <c:pt idx="401">
                  <c:v>618.9118703071324</c:v>
                </c:pt>
                <c:pt idx="402">
                  <c:v>618.89491707627508</c:v>
                </c:pt>
                <c:pt idx="403">
                  <c:v>617.02715652786389</c:v>
                </c:pt>
                <c:pt idx="404">
                  <c:v>623.01937173641932</c:v>
                </c:pt>
                <c:pt idx="405">
                  <c:v>630.90087473785729</c:v>
                </c:pt>
                <c:pt idx="406">
                  <c:v>624.90988507269299</c:v>
                </c:pt>
                <c:pt idx="407">
                  <c:v>628.28171488746466</c:v>
                </c:pt>
                <c:pt idx="408">
                  <c:v>633.27683047440564</c:v>
                </c:pt>
                <c:pt idx="409">
                  <c:v>672.93536618398866</c:v>
                </c:pt>
                <c:pt idx="410">
                  <c:v>684.45855007634236</c:v>
                </c:pt>
                <c:pt idx="411">
                  <c:v>673.94187193517769</c:v>
                </c:pt>
                <c:pt idx="412">
                  <c:v>680.90475596500312</c:v>
                </c:pt>
                <c:pt idx="413">
                  <c:v>704.45669107111394</c:v>
                </c:pt>
                <c:pt idx="414">
                  <c:v>713.19414849021632</c:v>
                </c:pt>
                <c:pt idx="415">
                  <c:v>715.55852644890251</c:v>
                </c:pt>
                <c:pt idx="416">
                  <c:v>721.64620040250861</c:v>
                </c:pt>
                <c:pt idx="417">
                  <c:v>751.48036209938982</c:v>
                </c:pt>
                <c:pt idx="418">
                  <c:v>756.47637638757601</c:v>
                </c:pt>
                <c:pt idx="419">
                  <c:v>761.61491847350464</c:v>
                </c:pt>
                <c:pt idx="420">
                  <c:v>764.42169860093895</c:v>
                </c:pt>
                <c:pt idx="421">
                  <c:v>792.5733377760273</c:v>
                </c:pt>
                <c:pt idx="422">
                  <c:v>789.68875942956413</c:v>
                </c:pt>
                <c:pt idx="423">
                  <c:v>798.37239584361055</c:v>
                </c:pt>
                <c:pt idx="424">
                  <c:v>817.32195989209981</c:v>
                </c:pt>
                <c:pt idx="425">
                  <c:v>831.25659973611528</c:v>
                </c:pt>
                <c:pt idx="426">
                  <c:v>853.40443018491419</c:v>
                </c:pt>
                <c:pt idx="427">
                  <c:v>854.81740563496874</c:v>
                </c:pt>
                <c:pt idx="428">
                  <c:v>872.43918000307917</c:v>
                </c:pt>
                <c:pt idx="429">
                  <c:v>864.16245163141855</c:v>
                </c:pt>
                <c:pt idx="430">
                  <c:v>884.25709901791106</c:v>
                </c:pt>
                <c:pt idx="431">
                  <c:v>899.01827472270566</c:v>
                </c:pt>
                <c:pt idx="432">
                  <c:v>1004.3864935408503</c:v>
                </c:pt>
                <c:pt idx="433">
                  <c:v>996.08849153771928</c:v>
                </c:pt>
                <c:pt idx="434">
                  <c:v>987.84668159035289</c:v>
                </c:pt>
                <c:pt idx="435">
                  <c:v>1031.5208210990954</c:v>
                </c:pt>
                <c:pt idx="436">
                  <c:v>1017.968690480069</c:v>
                </c:pt>
                <c:pt idx="437">
                  <c:v>1012.2678002042645</c:v>
                </c:pt>
                <c:pt idx="438">
                  <c:v>1019.2232693928786</c:v>
                </c:pt>
                <c:pt idx="439">
                  <c:v>1012.5458387412311</c:v>
                </c:pt>
                <c:pt idx="440">
                  <c:v>1014.9548940570046</c:v>
                </c:pt>
                <c:pt idx="441">
                  <c:v>1012.7473257507723</c:v>
                </c:pt>
                <c:pt idx="442">
                  <c:v>1012.3223612695575</c:v>
                </c:pt>
                <c:pt idx="443">
                  <c:v>1016.7695912260413</c:v>
                </c:pt>
                <c:pt idx="444">
                  <c:v>1010.4365152777339</c:v>
                </c:pt>
                <c:pt idx="445">
                  <c:v>1008.6276095228444</c:v>
                </c:pt>
                <c:pt idx="446">
                  <c:v>1008.903278445514</c:v>
                </c:pt>
                <c:pt idx="447">
                  <c:v>997.90829919072667</c:v>
                </c:pt>
                <c:pt idx="448">
                  <c:v>1005.8826631047536</c:v>
                </c:pt>
                <c:pt idx="449">
                  <c:v>1006.208506141645</c:v>
                </c:pt>
                <c:pt idx="450">
                  <c:v>1008.4482979381587</c:v>
                </c:pt>
                <c:pt idx="451">
                  <c:v>1009.7771281936131</c:v>
                </c:pt>
                <c:pt idx="452">
                  <c:v>1003.0109457590618</c:v>
                </c:pt>
                <c:pt idx="453">
                  <c:v>988.15053861640149</c:v>
                </c:pt>
                <c:pt idx="454">
                  <c:v>991.13799695528019</c:v>
                </c:pt>
                <c:pt idx="455">
                  <c:v>983.77981719940772</c:v>
                </c:pt>
                <c:pt idx="456">
                  <c:v>987.25948332862185</c:v>
                </c:pt>
                <c:pt idx="457">
                  <c:v>970.39424585097538</c:v>
                </c:pt>
                <c:pt idx="458">
                  <c:v>941.24702175757784</c:v>
                </c:pt>
                <c:pt idx="459">
                  <c:v>928.01031662931018</c:v>
                </c:pt>
                <c:pt idx="460">
                  <c:v>933.08265574456505</c:v>
                </c:pt>
                <c:pt idx="461">
                  <c:v>922.65150774274946</c:v>
                </c:pt>
                <c:pt idx="462">
                  <c:v>918.28229202504258</c:v>
                </c:pt>
                <c:pt idx="463">
                  <c:v>920.24681456370377</c:v>
                </c:pt>
                <c:pt idx="464">
                  <c:v>914.23688713062995</c:v>
                </c:pt>
                <c:pt idx="465">
                  <c:v>895.19276094926363</c:v>
                </c:pt>
                <c:pt idx="466">
                  <c:v>896.48140705548803</c:v>
                </c:pt>
                <c:pt idx="467">
                  <c:v>898.32750243513897</c:v>
                </c:pt>
                <c:pt idx="468">
                  <c:v>874.74122067932103</c:v>
                </c:pt>
                <c:pt idx="469">
                  <c:v>877.5137309387635</c:v>
                </c:pt>
                <c:pt idx="470">
                  <c:v>876.33711291127088</c:v>
                </c:pt>
                <c:pt idx="471">
                  <c:v>874.36804118632767</c:v>
                </c:pt>
                <c:pt idx="472">
                  <c:v>860.39703749316777</c:v>
                </c:pt>
                <c:pt idx="473">
                  <c:v>833.04842425559866</c:v>
                </c:pt>
                <c:pt idx="474">
                  <c:v>815.52957571473644</c:v>
                </c:pt>
                <c:pt idx="475">
                  <c:v>816.62721863344677</c:v>
                </c:pt>
                <c:pt idx="476">
                  <c:v>814.09392892190124</c:v>
                </c:pt>
                <c:pt idx="477">
                  <c:v>802.10608108547399</c:v>
                </c:pt>
                <c:pt idx="478">
                  <c:v>791.06977626145942</c:v>
                </c:pt>
                <c:pt idx="479">
                  <c:v>787.86670473412744</c:v>
                </c:pt>
                <c:pt idx="480">
                  <c:v>786.25072276992296</c:v>
                </c:pt>
                <c:pt idx="481">
                  <c:v>772.6175207443215</c:v>
                </c:pt>
                <c:pt idx="482">
                  <c:v>751.79581702665723</c:v>
                </c:pt>
                <c:pt idx="483">
                  <c:v>752.80951682719228</c:v>
                </c:pt>
                <c:pt idx="484">
                  <c:v>748.21017922096416</c:v>
                </c:pt>
                <c:pt idx="485">
                  <c:v>749.77589956751854</c:v>
                </c:pt>
                <c:pt idx="486">
                  <c:v>737.51852213791244</c:v>
                </c:pt>
                <c:pt idx="487">
                  <c:v>729.28665879833125</c:v>
                </c:pt>
                <c:pt idx="488">
                  <c:v>722.22018320429061</c:v>
                </c:pt>
                <c:pt idx="489">
                  <c:v>725.23247463336679</c:v>
                </c:pt>
                <c:pt idx="490">
                  <c:v>709.76261140892404</c:v>
                </c:pt>
                <c:pt idx="491">
                  <c:v>717.94000561376174</c:v>
                </c:pt>
                <c:pt idx="492">
                  <c:v>719.48298115367504</c:v>
                </c:pt>
                <c:pt idx="493">
                  <c:v>713.97345889863618</c:v>
                </c:pt>
                <c:pt idx="494">
                  <c:v>710.03890907865321</c:v>
                </c:pt>
                <c:pt idx="495">
                  <c:v>700.8971367694013</c:v>
                </c:pt>
                <c:pt idx="496">
                  <c:v>698.82807294476743</c:v>
                </c:pt>
                <c:pt idx="497">
                  <c:v>700.23317973674784</c:v>
                </c:pt>
                <c:pt idx="498">
                  <c:v>695.79770170717222</c:v>
                </c:pt>
                <c:pt idx="499">
                  <c:v>692.00839272176302</c:v>
                </c:pt>
                <c:pt idx="500">
                  <c:v>688.08432151865486</c:v>
                </c:pt>
                <c:pt idx="501">
                  <c:v>703.53829121249873</c:v>
                </c:pt>
                <c:pt idx="502">
                  <c:v>696.01116266926363</c:v>
                </c:pt>
                <c:pt idx="503">
                  <c:v>691.35963961549862</c:v>
                </c:pt>
                <c:pt idx="504">
                  <c:v>692.6660256983414</c:v>
                </c:pt>
                <c:pt idx="505">
                  <c:v>720.55329721786848</c:v>
                </c:pt>
                <c:pt idx="506">
                  <c:v>733.94341817928648</c:v>
                </c:pt>
                <c:pt idx="507">
                  <c:v>736.91899954600422</c:v>
                </c:pt>
                <c:pt idx="508">
                  <c:v>754.60719194852663</c:v>
                </c:pt>
                <c:pt idx="509">
                  <c:v>771.60800006500563</c:v>
                </c:pt>
                <c:pt idx="510">
                  <c:v>772.42850443868667</c:v>
                </c:pt>
                <c:pt idx="511">
                  <c:v>775.40627426504261</c:v>
                </c:pt>
                <c:pt idx="512">
                  <c:v>777.02333264260164</c:v>
                </c:pt>
                <c:pt idx="513">
                  <c:v>808.10839978349929</c:v>
                </c:pt>
                <c:pt idx="514">
                  <c:v>813.8974389591973</c:v>
                </c:pt>
                <c:pt idx="515">
                  <c:v>827.58856020216194</c:v>
                </c:pt>
                <c:pt idx="516">
                  <c:v>869.2644109192147</c:v>
                </c:pt>
                <c:pt idx="517">
                  <c:v>877.44030820955209</c:v>
                </c:pt>
                <c:pt idx="518">
                  <c:v>877.82453277585068</c:v>
                </c:pt>
                <c:pt idx="519">
                  <c:v>895.65855023770837</c:v>
                </c:pt>
                <c:pt idx="520">
                  <c:v>907.1238779102631</c:v>
                </c:pt>
                <c:pt idx="521">
                  <c:v>938.6139199407869</c:v>
                </c:pt>
                <c:pt idx="522">
                  <c:v>943.92049276619593</c:v>
                </c:pt>
                <c:pt idx="523">
                  <c:v>978.97883650493304</c:v>
                </c:pt>
                <c:pt idx="524">
                  <c:v>981.70478120134101</c:v>
                </c:pt>
                <c:pt idx="525">
                  <c:v>996.89051851652994</c:v>
                </c:pt>
                <c:pt idx="526">
                  <c:v>1004.9992603091315</c:v>
                </c:pt>
                <c:pt idx="527">
                  <c:v>1002.8228537087371</c:v>
                </c:pt>
                <c:pt idx="528">
                  <c:v>1018.7740756864973</c:v>
                </c:pt>
                <c:pt idx="529">
                  <c:v>1027.5447601991107</c:v>
                </c:pt>
                <c:pt idx="530">
                  <c:v>1030.601061902727</c:v>
                </c:pt>
                <c:pt idx="531">
                  <c:v>1025.1400975709344</c:v>
                </c:pt>
                <c:pt idx="532">
                  <c:v>1025.6994288789942</c:v>
                </c:pt>
                <c:pt idx="533">
                  <c:v>1034.0987746736005</c:v>
                </c:pt>
                <c:pt idx="534">
                  <c:v>1031.957600906781</c:v>
                </c:pt>
                <c:pt idx="535">
                  <c:v>1027.4288708071667</c:v>
                </c:pt>
                <c:pt idx="536">
                  <c:v>1031.0128232584918</c:v>
                </c:pt>
                <c:pt idx="537">
                  <c:v>1024.0584118961501</c:v>
                </c:pt>
                <c:pt idx="538">
                  <c:v>1026.0981749763878</c:v>
                </c:pt>
                <c:pt idx="539">
                  <c:v>1023.8020867190489</c:v>
                </c:pt>
                <c:pt idx="540">
                  <c:v>1022.4089956639865</c:v>
                </c:pt>
                <c:pt idx="541">
                  <c:v>1018.0890027168119</c:v>
                </c:pt>
                <c:pt idx="542">
                  <c:v>1018.95385460478</c:v>
                </c:pt>
                <c:pt idx="543">
                  <c:v>1010.3804199829209</c:v>
                </c:pt>
                <c:pt idx="544">
                  <c:v>964.65885617139179</c:v>
                </c:pt>
                <c:pt idx="545">
                  <c:v>962.86787293644329</c:v>
                </c:pt>
                <c:pt idx="546">
                  <c:v>969.24422384387424</c:v>
                </c:pt>
                <c:pt idx="547">
                  <c:v>971.47961726221263</c:v>
                </c:pt>
                <c:pt idx="548">
                  <c:v>959.37087763684951</c:v>
                </c:pt>
                <c:pt idx="549">
                  <c:v>946.0519365289731</c:v>
                </c:pt>
                <c:pt idx="550">
                  <c:v>945.95070914530686</c:v>
                </c:pt>
                <c:pt idx="551">
                  <c:v>933.04424312578453</c:v>
                </c:pt>
                <c:pt idx="552">
                  <c:v>928.61968621257449</c:v>
                </c:pt>
                <c:pt idx="553">
                  <c:v>902.09532213025193</c:v>
                </c:pt>
                <c:pt idx="554">
                  <c:v>883.44479570907265</c:v>
                </c:pt>
                <c:pt idx="555">
                  <c:v>877.85564578877029</c:v>
                </c:pt>
                <c:pt idx="556">
                  <c:v>881.47731048017317</c:v>
                </c:pt>
                <c:pt idx="557">
                  <c:v>885.18697256995836</c:v>
                </c:pt>
                <c:pt idx="558">
                  <c:v>874.847908697207</c:v>
                </c:pt>
                <c:pt idx="559">
                  <c:v>866.50929833160217</c:v>
                </c:pt>
                <c:pt idx="560">
                  <c:v>861.975180359212</c:v>
                </c:pt>
                <c:pt idx="561">
                  <c:v>844.05161029172064</c:v>
                </c:pt>
                <c:pt idx="562">
                  <c:v>839.65308815200683</c:v>
                </c:pt>
                <c:pt idx="563">
                  <c:v>826.58764690620103</c:v>
                </c:pt>
                <c:pt idx="564">
                  <c:v>827.10376874422343</c:v>
                </c:pt>
                <c:pt idx="565">
                  <c:v>814.66808301785363</c:v>
                </c:pt>
                <c:pt idx="566">
                  <c:v>809.51116885746251</c:v>
                </c:pt>
                <c:pt idx="567">
                  <c:v>808.99344742213088</c:v>
                </c:pt>
                <c:pt idx="568">
                  <c:v>804.29490633010346</c:v>
                </c:pt>
                <c:pt idx="569">
                  <c:v>794.15800214362594</c:v>
                </c:pt>
                <c:pt idx="570">
                  <c:v>752.19802819749077</c:v>
                </c:pt>
                <c:pt idx="571">
                  <c:v>754.95838967004954</c:v>
                </c:pt>
                <c:pt idx="572">
                  <c:v>750.86328445873369</c:v>
                </c:pt>
                <c:pt idx="573">
                  <c:v>746.05991813008063</c:v>
                </c:pt>
                <c:pt idx="574">
                  <c:v>753.28956935697261</c:v>
                </c:pt>
                <c:pt idx="575">
                  <c:v>741.6427699235162</c:v>
                </c:pt>
                <c:pt idx="576">
                  <c:v>744.34852281255962</c:v>
                </c:pt>
                <c:pt idx="577">
                  <c:v>728.58266883560248</c:v>
                </c:pt>
                <c:pt idx="578">
                  <c:v>727.6542727333308</c:v>
                </c:pt>
                <c:pt idx="579">
                  <c:v>724.87325609939705</c:v>
                </c:pt>
                <c:pt idx="580">
                  <c:v>727.48681249619131</c:v>
                </c:pt>
                <c:pt idx="581">
                  <c:v>712.85065978765101</c:v>
                </c:pt>
                <c:pt idx="582">
                  <c:v>714.0288124423754</c:v>
                </c:pt>
                <c:pt idx="583">
                  <c:v>710.57738848436588</c:v>
                </c:pt>
                <c:pt idx="584">
                  <c:v>704.99864868791371</c:v>
                </c:pt>
                <c:pt idx="585">
                  <c:v>696.37013266599979</c:v>
                </c:pt>
                <c:pt idx="586">
                  <c:v>699.5437278375332</c:v>
                </c:pt>
                <c:pt idx="587">
                  <c:v>698.87904162217137</c:v>
                </c:pt>
                <c:pt idx="588">
                  <c:v>693.31219535415244</c:v>
                </c:pt>
                <c:pt idx="589">
                  <c:v>690.40251106546339</c:v>
                </c:pt>
                <c:pt idx="590">
                  <c:v>695.00963627957049</c:v>
                </c:pt>
                <c:pt idx="591">
                  <c:v>697.77860608790877</c:v>
                </c:pt>
                <c:pt idx="592">
                  <c:v>699.64813010993316</c:v>
                </c:pt>
                <c:pt idx="593">
                  <c:v>699.16798596959256</c:v>
                </c:pt>
                <c:pt idx="594">
                  <c:v>694.95301802738118</c:v>
                </c:pt>
                <c:pt idx="595">
                  <c:v>704.16423536383547</c:v>
                </c:pt>
                <c:pt idx="596">
                  <c:v>708.86388960159002</c:v>
                </c:pt>
                <c:pt idx="597">
                  <c:v>704.98279902648028</c:v>
                </c:pt>
                <c:pt idx="598">
                  <c:v>709.50132388675422</c:v>
                </c:pt>
                <c:pt idx="599">
                  <c:v>718.81138806654735</c:v>
                </c:pt>
                <c:pt idx="600">
                  <c:v>712.61853078477895</c:v>
                </c:pt>
                <c:pt idx="601">
                  <c:v>733.12693135828863</c:v>
                </c:pt>
                <c:pt idx="602">
                  <c:v>740.76209756065964</c:v>
                </c:pt>
                <c:pt idx="603">
                  <c:v>740.45825643788487</c:v>
                </c:pt>
                <c:pt idx="604">
                  <c:v>736.00315037300538</c:v>
                </c:pt>
                <c:pt idx="605">
                  <c:v>756.99416743795189</c:v>
                </c:pt>
                <c:pt idx="606">
                  <c:v>740.91573342790093</c:v>
                </c:pt>
                <c:pt idx="607">
                  <c:v>745.70211695949058</c:v>
                </c:pt>
                <c:pt idx="608">
                  <c:v>764.47789910653194</c:v>
                </c:pt>
                <c:pt idx="609">
                  <c:v>753.19259241805071</c:v>
                </c:pt>
                <c:pt idx="610">
                  <c:v>759.64559887354903</c:v>
                </c:pt>
                <c:pt idx="611">
                  <c:v>775.55213359924801</c:v>
                </c:pt>
                <c:pt idx="612">
                  <c:v>785.90781163661336</c:v>
                </c:pt>
                <c:pt idx="613">
                  <c:v>837.79210751309301</c:v>
                </c:pt>
                <c:pt idx="614">
                  <c:v>822.46397682172756</c:v>
                </c:pt>
                <c:pt idx="615">
                  <c:v>826.34070815089012</c:v>
                </c:pt>
                <c:pt idx="616">
                  <c:v>824.92118081050887</c:v>
                </c:pt>
                <c:pt idx="617">
                  <c:v>831.01014410212372</c:v>
                </c:pt>
                <c:pt idx="618">
                  <c:v>834.91425229635797</c:v>
                </c:pt>
                <c:pt idx="619">
                  <c:v>843.262921513729</c:v>
                </c:pt>
                <c:pt idx="620">
                  <c:v>842.24929503124736</c:v>
                </c:pt>
                <c:pt idx="621">
                  <c:v>853.88235576312877</c:v>
                </c:pt>
                <c:pt idx="622">
                  <c:v>861.97712141035583</c:v>
                </c:pt>
                <c:pt idx="623">
                  <c:v>864.46581545514277</c:v>
                </c:pt>
                <c:pt idx="624">
                  <c:v>862.298285878976</c:v>
                </c:pt>
                <c:pt idx="625">
                  <c:v>862.72453061320266</c:v>
                </c:pt>
                <c:pt idx="626">
                  <c:v>852.7473340965405</c:v>
                </c:pt>
                <c:pt idx="627">
                  <c:v>891.40579978612834</c:v>
                </c:pt>
                <c:pt idx="628">
                  <c:v>886.29143724645974</c:v>
                </c:pt>
                <c:pt idx="629">
                  <c:v>875.00164980756983</c:v>
                </c:pt>
                <c:pt idx="630">
                  <c:v>881.56710543736006</c:v>
                </c:pt>
                <c:pt idx="631">
                  <c:v>882.5295115977957</c:v>
                </c:pt>
                <c:pt idx="632">
                  <c:v>887.18152661723207</c:v>
                </c:pt>
                <c:pt idx="633">
                  <c:v>887.33900754481238</c:v>
                </c:pt>
                <c:pt idx="634">
                  <c:v>888.59531693510928</c:v>
                </c:pt>
                <c:pt idx="635">
                  <c:v>890.4736681878428</c:v>
                </c:pt>
                <c:pt idx="636">
                  <c:v>890.0388674425642</c:v>
                </c:pt>
                <c:pt idx="637">
                  <c:v>880.65743548085379</c:v>
                </c:pt>
                <c:pt idx="638">
                  <c:v>890.54259409324038</c:v>
                </c:pt>
                <c:pt idx="639">
                  <c:v>886.07403801539601</c:v>
                </c:pt>
                <c:pt idx="640">
                  <c:v>891.79653361922669</c:v>
                </c:pt>
                <c:pt idx="641">
                  <c:v>882.48763615079361</c:v>
                </c:pt>
                <c:pt idx="642">
                  <c:v>827.40274370470797</c:v>
                </c:pt>
                <c:pt idx="643">
                  <c:v>794.22944865024488</c:v>
                </c:pt>
                <c:pt idx="644">
                  <c:v>764.62687780808199</c:v>
                </c:pt>
                <c:pt idx="645">
                  <c:v>744.7827672862727</c:v>
                </c:pt>
                <c:pt idx="646">
                  <c:v>751.13240940779906</c:v>
                </c:pt>
                <c:pt idx="647">
                  <c:v>736.88492532475857</c:v>
                </c:pt>
                <c:pt idx="648">
                  <c:v>736.53025483584508</c:v>
                </c:pt>
                <c:pt idx="649">
                  <c:v>718.78232501682328</c:v>
                </c:pt>
                <c:pt idx="650">
                  <c:v>716.10046573174736</c:v>
                </c:pt>
                <c:pt idx="651">
                  <c:v>692.78639922737602</c:v>
                </c:pt>
                <c:pt idx="652">
                  <c:v>696.59665034692557</c:v>
                </c:pt>
                <c:pt idx="653">
                  <c:v>702.76583536819112</c:v>
                </c:pt>
                <c:pt idx="654">
                  <c:v>700.38336088319102</c:v>
                </c:pt>
                <c:pt idx="655">
                  <c:v>701.6006553456682</c:v>
                </c:pt>
                <c:pt idx="656">
                  <c:v>696.56819309908497</c:v>
                </c:pt>
                <c:pt idx="657">
                  <c:v>695.48860262951985</c:v>
                </c:pt>
                <c:pt idx="658">
                  <c:v>698.11437613951989</c:v>
                </c:pt>
                <c:pt idx="659">
                  <c:v>692.54828326732127</c:v>
                </c:pt>
                <c:pt idx="660">
                  <c:v>686.09872047748559</c:v>
                </c:pt>
                <c:pt idx="661">
                  <c:v>676.9930312407572</c:v>
                </c:pt>
                <c:pt idx="662">
                  <c:v>673.53480188615731</c:v>
                </c:pt>
                <c:pt idx="663">
                  <c:v>674.22455134494976</c:v>
                </c:pt>
                <c:pt idx="664">
                  <c:v>673.28304704529432</c:v>
                </c:pt>
                <c:pt idx="665">
                  <c:v>660.04562754787162</c:v>
                </c:pt>
                <c:pt idx="666">
                  <c:v>658.60598380686065</c:v>
                </c:pt>
                <c:pt idx="667">
                  <c:v>641.32363962011095</c:v>
                </c:pt>
                <c:pt idx="668">
                  <c:v>644.0959763758384</c:v>
                </c:pt>
                <c:pt idx="669">
                  <c:v>646.44240587170498</c:v>
                </c:pt>
                <c:pt idx="670">
                  <c:v>645.79958754083759</c:v>
                </c:pt>
                <c:pt idx="671">
                  <c:v>641.14622923564082</c:v>
                </c:pt>
                <c:pt idx="672">
                  <c:v>630.73501185199484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915112"/>
        <c:axId val="153915504"/>
      </c:lineChart>
      <c:catAx>
        <c:axId val="153915112"/>
        <c:scaling>
          <c:orientation val="minMax"/>
        </c:scaling>
        <c:delete val="0"/>
        <c:axPos val="b"/>
        <c:numFmt formatCode="mm/dd/yy;@" sourceLinked="1"/>
        <c:majorTickMark val="out"/>
        <c:minorTickMark val="none"/>
        <c:tickLblPos val="nextTo"/>
        <c:crossAx val="153915504"/>
        <c:crosses val="autoZero"/>
        <c:auto val="0"/>
        <c:lblAlgn val="ctr"/>
        <c:lblOffset val="100"/>
        <c:tickLblSkip val="96"/>
        <c:tickMarkSkip val="96"/>
        <c:noMultiLvlLbl val="0"/>
      </c:catAx>
      <c:valAx>
        <c:axId val="153915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MMBtu/Hour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391511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Energy Consumption By Building FY 2013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'FY2013 Only'!$E$2</c:f>
              <c:strCache>
                <c:ptCount val="1"/>
                <c:pt idx="0">
                  <c:v>TOTAL (MMBtu)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'FY2013 Only'!$A$3:$A$62</c:f>
              <c:strCache>
                <c:ptCount val="60"/>
                <c:pt idx="0">
                  <c:v>POMERANTZ FAMILY PAVILION</c:v>
                </c:pt>
                <c:pt idx="1">
                  <c:v>COLLOTON PAVILION</c:v>
                </c:pt>
                <c:pt idx="2">
                  <c:v>GENERAL HOSPITAL</c:v>
                </c:pt>
                <c:pt idx="3">
                  <c:v>BOWEN SCIENCE BUILDING</c:v>
                </c:pt>
                <c:pt idx="4">
                  <c:v>CARVER PAVILION</c:v>
                </c:pt>
                <c:pt idx="5">
                  <c:v>PAPPAJOHN PAVILION</c:v>
                </c:pt>
                <c:pt idx="6">
                  <c:v>MEDICAL EDUCATION RESEARCH FACILITY</c:v>
                </c:pt>
                <c:pt idx="7">
                  <c:v>MEDICAL LABORATORIES</c:v>
                </c:pt>
                <c:pt idx="8">
                  <c:v>PHARMACY BUILDING</c:v>
                </c:pt>
                <c:pt idx="9">
                  <c:v>DENTAL SCIENCE BUILDING</c:v>
                </c:pt>
                <c:pt idx="10">
                  <c:v>CHEMISTRY BUILDING</c:v>
                </c:pt>
                <c:pt idx="11">
                  <c:v>BOYD TOWER</c:v>
                </c:pt>
                <c:pt idx="12">
                  <c:v>LIBRARY (MAIN)</c:v>
                </c:pt>
                <c:pt idx="13">
                  <c:v>CARVER BIOMEDICAL RESEARCH BUILDING</c:v>
                </c:pt>
                <c:pt idx="14">
                  <c:v>SOUTH WING</c:v>
                </c:pt>
                <c:pt idx="15">
                  <c:v>IOWA ADVANCED TECHNOLOGY LABORATORIES</c:v>
                </c:pt>
                <c:pt idx="16">
                  <c:v>IOWA MEMORIAL UNION</c:v>
                </c:pt>
                <c:pt idx="17">
                  <c:v>SEAMANS CENTER</c:v>
                </c:pt>
                <c:pt idx="18">
                  <c:v>BIOLOGY BUILDING</c:v>
                </c:pt>
                <c:pt idx="19">
                  <c:v>ECKSTEIN MEDICAL RESEARCH BUILDING</c:v>
                </c:pt>
                <c:pt idx="20">
                  <c:v>LINDQUIST CENTER</c:v>
                </c:pt>
                <c:pt idx="21">
                  <c:v>UNIVERSITY CAPITOL CENTRE</c:v>
                </c:pt>
                <c:pt idx="22">
                  <c:v>FIELD HOUSE</c:v>
                </c:pt>
                <c:pt idx="23">
                  <c:v>VAN ALLEN HALL</c:v>
                </c:pt>
                <c:pt idx="24">
                  <c:v>MEDICAL EDUCATION BUILDING</c:v>
                </c:pt>
                <c:pt idx="25">
                  <c:v>PAPPAJOHN BUSINESS BUILDING</c:v>
                </c:pt>
                <c:pt idx="26">
                  <c:v>BIOLOGY BUILDING EAST</c:v>
                </c:pt>
                <c:pt idx="27">
                  <c:v>MEDICAL RESEARCH CENTER</c:v>
                </c:pt>
                <c:pt idx="28">
                  <c:v>HARDIN LIBRARY FOR HEALTH SCIENCES</c:v>
                </c:pt>
                <c:pt idx="29">
                  <c:v>SCHAEFFER HALL</c:v>
                </c:pt>
                <c:pt idx="30">
                  <c:v>WESTLAWN</c:v>
                </c:pt>
                <c:pt idx="31">
                  <c:v>COLLEGE OF PUBLIC HEALTH BUILDING</c:v>
                </c:pt>
                <c:pt idx="32">
                  <c:v>TROWBRIDGE HALL</c:v>
                </c:pt>
                <c:pt idx="33">
                  <c:v>RECREATION BUILDING</c:v>
                </c:pt>
                <c:pt idx="34">
                  <c:v>BOYD LAW BUILDING</c:v>
                </c:pt>
                <c:pt idx="35">
                  <c:v>ADLER JOURNALISM AND MASS COMMUNICATION BUILDING</c:v>
                </c:pt>
                <c:pt idx="36">
                  <c:v>DEY HOUSE</c:v>
                </c:pt>
                <c:pt idx="37">
                  <c:v>SPENCE LABS</c:v>
                </c:pt>
                <c:pt idx="38">
                  <c:v>NURSING BUILDING</c:v>
                </c:pt>
                <c:pt idx="39">
                  <c:v>SEASHORE HALL</c:v>
                </c:pt>
                <c:pt idx="40">
                  <c:v>WENDELL JOHNSON SPEECH AND HEARING CENTER</c:v>
                </c:pt>
                <c:pt idx="41">
                  <c:v>JESSUP HALL</c:v>
                </c:pt>
                <c:pt idx="42">
                  <c:v>MACBRIDE HALL</c:v>
                </c:pt>
                <c:pt idx="43">
                  <c:v>THEATRE BUILDING</c:v>
                </c:pt>
                <c:pt idx="44">
                  <c:v>MACLEAN HALL</c:v>
                </c:pt>
                <c:pt idx="45">
                  <c:v>NORTH HALL</c:v>
                </c:pt>
                <c:pt idx="46">
                  <c:v>ART BUILDING WEST</c:v>
                </c:pt>
                <c:pt idx="47">
                  <c:v>PHILLIPS HALL</c:v>
                </c:pt>
                <c:pt idx="48">
                  <c:v>POMERANTZ CENTER</c:v>
                </c:pt>
                <c:pt idx="49">
                  <c:v>CAMPUS RECREATION AND WELLNESS CENTER</c:v>
                </c:pt>
                <c:pt idx="50">
                  <c:v>MEDICAL RESEARCH FACILITY</c:v>
                </c:pt>
                <c:pt idx="51">
                  <c:v>BLANK HONORS CENTER</c:v>
                </c:pt>
                <c:pt idx="52">
                  <c:v>ENGLISH-PHILOSOPHY BUILDING</c:v>
                </c:pt>
                <c:pt idx="53">
                  <c:v>CALVIN HALL</c:v>
                </c:pt>
                <c:pt idx="54">
                  <c:v>OLD CAPITOL</c:v>
                </c:pt>
                <c:pt idx="55">
                  <c:v>COLLEGE OF MEDICINE ADMINISTRATION BUILDING</c:v>
                </c:pt>
                <c:pt idx="56">
                  <c:v>HALSEY HALL</c:v>
                </c:pt>
                <c:pt idx="57">
                  <c:v>ART BUILDING</c:v>
                </c:pt>
                <c:pt idx="58">
                  <c:v>GILMORE HALL</c:v>
                </c:pt>
                <c:pt idx="59">
                  <c:v>BECKER COMMUNICATION STUDIES BUILDING</c:v>
                </c:pt>
              </c:strCache>
            </c:strRef>
          </c:cat>
          <c:val>
            <c:numRef>
              <c:f>'FY2013 Only'!$E$3:$E$62</c:f>
              <c:numCache>
                <c:formatCode>[$-10409]#,##0</c:formatCode>
                <c:ptCount val="60"/>
                <c:pt idx="0">
                  <c:v>248817.58314940002</c:v>
                </c:pt>
                <c:pt idx="1">
                  <c:v>239023.67114699999</c:v>
                </c:pt>
                <c:pt idx="2">
                  <c:v>176942.34424519999</c:v>
                </c:pt>
                <c:pt idx="3">
                  <c:v>170106.16606789999</c:v>
                </c:pt>
                <c:pt idx="4">
                  <c:v>148643.45602899999</c:v>
                </c:pt>
                <c:pt idx="5">
                  <c:v>126007.77341676</c:v>
                </c:pt>
                <c:pt idx="6">
                  <c:v>124346.318704313</c:v>
                </c:pt>
                <c:pt idx="7">
                  <c:v>97231.592323099991</c:v>
                </c:pt>
                <c:pt idx="8">
                  <c:v>93720.073587999999</c:v>
                </c:pt>
                <c:pt idx="9">
                  <c:v>90767.368898710003</c:v>
                </c:pt>
                <c:pt idx="10">
                  <c:v>87928.756526600002</c:v>
                </c:pt>
                <c:pt idx="11">
                  <c:v>62236.693700799995</c:v>
                </c:pt>
                <c:pt idx="12">
                  <c:v>62180.977144179997</c:v>
                </c:pt>
                <c:pt idx="13">
                  <c:v>60603.876181800006</c:v>
                </c:pt>
                <c:pt idx="14">
                  <c:v>58112.691264000008</c:v>
                </c:pt>
                <c:pt idx="15">
                  <c:v>50103.949804300006</c:v>
                </c:pt>
                <c:pt idx="16">
                  <c:v>43583.532160000002</c:v>
                </c:pt>
                <c:pt idx="17">
                  <c:v>41083.832123350003</c:v>
                </c:pt>
                <c:pt idx="18">
                  <c:v>37231.122148770002</c:v>
                </c:pt>
                <c:pt idx="19">
                  <c:v>35181.024356344002</c:v>
                </c:pt>
                <c:pt idx="20">
                  <c:v>33886.435218899998</c:v>
                </c:pt>
                <c:pt idx="21">
                  <c:v>31672.949910270003</c:v>
                </c:pt>
                <c:pt idx="22">
                  <c:v>30236.135908</c:v>
                </c:pt>
                <c:pt idx="23">
                  <c:v>25317.73996649</c:v>
                </c:pt>
                <c:pt idx="24">
                  <c:v>22439.623804658</c:v>
                </c:pt>
                <c:pt idx="25">
                  <c:v>22435.319063880001</c:v>
                </c:pt>
                <c:pt idx="26">
                  <c:v>22396.8926226</c:v>
                </c:pt>
                <c:pt idx="27">
                  <c:v>21297.026752400001</c:v>
                </c:pt>
                <c:pt idx="28">
                  <c:v>20075.389432672004</c:v>
                </c:pt>
                <c:pt idx="29">
                  <c:v>19231.499019219998</c:v>
                </c:pt>
                <c:pt idx="30">
                  <c:v>18004.93708</c:v>
                </c:pt>
                <c:pt idx="31">
                  <c:v>16573.977955099999</c:v>
                </c:pt>
                <c:pt idx="32">
                  <c:v>16062.756017202</c:v>
                </c:pt>
                <c:pt idx="33">
                  <c:v>15725.905479999999</c:v>
                </c:pt>
                <c:pt idx="34">
                  <c:v>15225.492480000001</c:v>
                </c:pt>
                <c:pt idx="35">
                  <c:v>13772.989456199999</c:v>
                </c:pt>
                <c:pt idx="36">
                  <c:v>13685.090945100001</c:v>
                </c:pt>
                <c:pt idx="37">
                  <c:v>13059.12165341</c:v>
                </c:pt>
                <c:pt idx="38">
                  <c:v>12685.748603734</c:v>
                </c:pt>
                <c:pt idx="39">
                  <c:v>12436.77632076</c:v>
                </c:pt>
                <c:pt idx="40">
                  <c:v>12432.156633478</c:v>
                </c:pt>
                <c:pt idx="41">
                  <c:v>11989.254697</c:v>
                </c:pt>
                <c:pt idx="42">
                  <c:v>11396.341378069999</c:v>
                </c:pt>
                <c:pt idx="43">
                  <c:v>10233.24600415</c:v>
                </c:pt>
                <c:pt idx="44">
                  <c:v>9778.3066323300009</c:v>
                </c:pt>
                <c:pt idx="45">
                  <c:v>9203.2360087699999</c:v>
                </c:pt>
                <c:pt idx="46">
                  <c:v>9016.7579332699988</c:v>
                </c:pt>
                <c:pt idx="47">
                  <c:v>8582.9879087570007</c:v>
                </c:pt>
                <c:pt idx="48">
                  <c:v>8074.2480299629997</c:v>
                </c:pt>
                <c:pt idx="49">
                  <c:v>7927.9337480000004</c:v>
                </c:pt>
                <c:pt idx="50">
                  <c:v>7925.1281016000003</c:v>
                </c:pt>
                <c:pt idx="51">
                  <c:v>6313.7641213009992</c:v>
                </c:pt>
                <c:pt idx="52">
                  <c:v>6217.6973478340005</c:v>
                </c:pt>
                <c:pt idx="53">
                  <c:v>6008.2441657600002</c:v>
                </c:pt>
                <c:pt idx="54">
                  <c:v>5446.2359831269996</c:v>
                </c:pt>
                <c:pt idx="55">
                  <c:v>5160.1526494499994</c:v>
                </c:pt>
                <c:pt idx="56">
                  <c:v>4845.7345160000004</c:v>
                </c:pt>
                <c:pt idx="57">
                  <c:v>4236.7145200000004</c:v>
                </c:pt>
                <c:pt idx="58">
                  <c:v>4006.5831372100001</c:v>
                </c:pt>
                <c:pt idx="59">
                  <c:v>3743.2154806179997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4"/>
        <c:axId val="153916288"/>
        <c:axId val="153916680"/>
      </c:barChart>
      <c:catAx>
        <c:axId val="15391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16680"/>
        <c:crosses val="autoZero"/>
        <c:auto val="1"/>
        <c:lblAlgn val="ctr"/>
        <c:lblOffset val="100"/>
        <c:noMultiLvlLbl val="0"/>
      </c:catAx>
      <c:valAx>
        <c:axId val="15391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MMBtu/Year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[$-10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162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0.35311</cdr:x>
      <cdr:y>0.10593</cdr:y>
    </cdr:from>
    <cdr:to>
      <cdr:x>0.77569</cdr:x>
      <cdr:y>0.20127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4100" y="476249"/>
          <a:ext cx="27813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BE31B-E0B9-4B13-9DEF-0DE8F0F3441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8EC85-198B-4795-BBE6-6A5F7DAB4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14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02AD-0ED9-4846-A69A-FE539B8DF3DE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9E8AF-7DE8-4FD0-95D9-51D7B2FE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1447800" y="1600200"/>
            <a:ext cx="7391400" cy="0"/>
          </a:xfrm>
          <a:prstGeom prst="line">
            <a:avLst/>
          </a:prstGeom>
          <a:noFill/>
          <a:ln w="9525">
            <a:solidFill>
              <a:srgbClr val="FEC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1" descr="FM_logo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15013"/>
            <a:ext cx="23622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8229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7543800" cy="3886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7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4443C-97EB-4E09-B151-BF0F6B7C1B70}" type="datetimeFigureOut">
              <a:rPr lang="en-US" smtClean="0">
                <a:solidFill>
                  <a:srgbClr val="4E5B6F"/>
                </a:solidFill>
              </a:rPr>
              <a:pPr/>
              <a:t>10/9/2013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CB1DB-32BE-486F-B399-E8C86FA7E987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3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4443C-97EB-4E09-B151-BF0F6B7C1B70}" type="datetimeFigureOut">
              <a:rPr lang="en-US" smtClean="0">
                <a:solidFill>
                  <a:srgbClr val="4E5B6F"/>
                </a:solidFill>
              </a:rPr>
              <a:pPr/>
              <a:t>10/9/2013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CB1DB-32BE-486F-B399-E8C86FA7E987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71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4443C-97EB-4E09-B151-BF0F6B7C1B70}" type="datetimeFigureOut">
              <a:rPr lang="en-US" smtClean="0">
                <a:solidFill>
                  <a:srgbClr val="4E5B6F"/>
                </a:solidFill>
              </a:rPr>
              <a:pPr/>
              <a:t>10/9/2013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CB1DB-32BE-486F-B399-E8C86FA7E987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1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4443C-97EB-4E09-B151-BF0F6B7C1B70}" type="datetimeFigureOut">
              <a:rPr lang="en-US" smtClean="0">
                <a:solidFill>
                  <a:srgbClr val="4E5B6F"/>
                </a:solidFill>
              </a:rPr>
              <a:pPr/>
              <a:t>10/9/2013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CB1DB-32BE-486F-B399-E8C86FA7E987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47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4443C-97EB-4E09-B151-BF0F6B7C1B70}" type="datetimeFigureOut">
              <a:rPr lang="en-US" smtClean="0">
                <a:solidFill>
                  <a:srgbClr val="4E5B6F"/>
                </a:solidFill>
              </a:rPr>
              <a:pPr/>
              <a:t>10/9/2013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CB1DB-32BE-486F-B399-E8C86FA7E987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6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4443C-97EB-4E09-B151-BF0F6B7C1B70}" type="datetimeFigureOut">
              <a:rPr lang="en-US" smtClean="0">
                <a:solidFill>
                  <a:srgbClr val="4E5B6F"/>
                </a:solidFill>
              </a:rPr>
              <a:pPr/>
              <a:t>10/9/2013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CB1DB-32BE-486F-B399-E8C86FA7E987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6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4443C-97EB-4E09-B151-BF0F6B7C1B70}" type="datetimeFigureOut">
              <a:rPr lang="en-US" smtClean="0">
                <a:solidFill>
                  <a:srgbClr val="4E5B6F"/>
                </a:solidFill>
              </a:rPr>
              <a:pPr/>
              <a:t>10/9/2013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CB1DB-32BE-486F-B399-E8C86FA7E987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6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394443C-97EB-4E09-B151-BF0F6B7C1B70}" type="datetimeFigureOut">
              <a:rPr lang="en-US" smtClean="0">
                <a:solidFill>
                  <a:srgbClr val="4E5B6F"/>
                </a:solidFill>
              </a:rPr>
              <a:pPr/>
              <a:t>10/9/2013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46CB1DB-32BE-486F-B399-E8C86FA7E987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6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4443C-97EB-4E09-B151-BF0F6B7C1B70}" type="datetimeFigureOut">
              <a:rPr lang="en-US" smtClean="0">
                <a:solidFill>
                  <a:srgbClr val="4E5B6F"/>
                </a:solidFill>
              </a:rPr>
              <a:pPr/>
              <a:t>10/9/2013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CB1DB-32BE-486F-B399-E8C86FA7E987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60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4443C-97EB-4E09-B151-BF0F6B7C1B70}" type="datetimeFigureOut">
              <a:rPr lang="en-US" smtClean="0">
                <a:solidFill>
                  <a:srgbClr val="4E5B6F"/>
                </a:solidFill>
              </a:rPr>
              <a:pPr/>
              <a:t>10/9/2013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CB1DB-32BE-486F-B399-E8C86FA7E987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2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2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249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1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9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6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17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33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69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4443C-97EB-4E09-B151-BF0F6B7C1B70}" type="datetimeFigureOut">
              <a:rPr lang="en-US" smtClean="0">
                <a:solidFill>
                  <a:srgbClr val="4E5B6F"/>
                </a:solidFill>
              </a:rPr>
              <a:pPr/>
              <a:t>10/9/2013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CB1DB-32BE-486F-B399-E8C86FA7E987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9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820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76400"/>
            <a:ext cx="815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 userDrawn="1"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1447800" y="1600200"/>
            <a:ext cx="7391400" cy="0"/>
          </a:xfrm>
          <a:prstGeom prst="line">
            <a:avLst/>
          </a:prstGeom>
          <a:noFill/>
          <a:ln w="9525">
            <a:solidFill>
              <a:srgbClr val="FEC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11" descr="FM_logo.bmp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15013"/>
            <a:ext cx="23622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-76200" y="5668963"/>
            <a:ext cx="9372600" cy="46037"/>
          </a:xfrm>
          <a:prstGeom prst="rect">
            <a:avLst/>
          </a:prstGeom>
          <a:solidFill>
            <a:srgbClr val="F4C7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94443C-97EB-4E09-B151-BF0F6B7C1B70}" type="datetimeFigureOut">
              <a:rPr lang="en-US" smtClean="0">
                <a:solidFill>
                  <a:srgbClr val="4E5B6F"/>
                </a:solidFill>
                <a:latin typeface="Corbel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10/9/2013</a:t>
            </a:fld>
            <a:endParaRPr lang="en-US">
              <a:solidFill>
                <a:srgbClr val="4E5B6F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4E5B6F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6CB1DB-32BE-486F-B399-E8C86FA7E987}" type="slidenum">
              <a:rPr lang="en-US" smtClean="0">
                <a:solidFill>
                  <a:srgbClr val="4E5B6F"/>
                </a:solidFill>
                <a:latin typeface="Corbel"/>
                <a:ea typeface="ＭＳ Ｐゴシック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4E5B6F"/>
              </a:solidFill>
              <a:latin typeface="Corbe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/url?sa=i&amp;rct=j&amp;q=&amp;esrc=s&amp;frm=1&amp;source=images&amp;cd=&amp;cad=rja&amp;docid=wcY5eyRwC9LWHM&amp;tbnid=_8_y_kLieLE2YM:&amp;ved=0CAUQjRw&amp;url=http://fyi.uiowa.edu/10/29/rowing-team/&amp;ei=419VUq2XEMvC2gXn44DoAQ&amp;bvm=bv.53760139,d.b2I&amp;psig=AFQjCNEhYIuKPXD-yhfdH08EdEza22VTRA&amp;ust=1381413204519081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wpF0GnKo254evM&amp;tbnid=y-xmH4X6JKoNoM:&amp;ved=0CAUQjRw&amp;url=http://www.uiowa.edu/~fyi/issues/issues2008_v45/11032008/in-brief.html&amp;ei=L35UUv_NLerE2wXqrIDIBg&amp;psig=AFQjCNFpQ1thtwGVEFyBhUtginUqhOOlOA&amp;ust=1381355399299229" TargetMode="External"/><Relationship Id="rId2" Type="http://schemas.openxmlformats.org/officeDocument/2006/relationships/hyperlink" Target="http://www.google.com/url?sa=i&amp;rct=j&amp;q=&amp;esrc=s&amp;frm=1&amp;source=images&amp;cd=&amp;cad=rja&amp;docid=ozhJdgHwPafXGM&amp;tbnid=A5IENuDzsx1VSM:&amp;ved=0CAUQjRw&amp;url=http://www.facilities.uiowa.edu/uem/PPBrochure.pdf&amp;ei=a3tUUpbYMMfn2AWF4YCIBA&amp;bvm=bv.53760139,d.b2I&amp;psig=AFQjCNFIuQ3ysbiunfKqatKxN8S899LyWg&amp;ust=13813547294639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ozhJdgHwPafXGM&amp;tbnid=A5IENuDzsx1VSM:&amp;ved=0CAUQjRw&amp;url=http://www.facilities.uiowa.edu/uem/PPBrochure.pdf&amp;ei=a3tUUpbYMMfn2AWF4YCIBA&amp;bvm=bv.53760139,d.b2I&amp;psig=AFQjCNFIuQ3ysbiunfKqatKxN8S899LyWg&amp;ust=138135472946394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om/url?sa=i&amp;rct=j&amp;q=&amp;esrc=s&amp;frm=1&amp;source=images&amp;cd=&amp;cad=rja&amp;docid=l4r_G0IAVZB-AM&amp;tbnid=t8aigauMrEkTgM:&amp;ved=0CAUQjRw&amp;url=http://www.epa.gov/chp/basic/&amp;ei=AXpUUtvPEIKr2gW02YGoAg&amp;bvm=bv.53760139,d.b2I&amp;psig=AFQjCNFdMqfElIz_FwM07bmAPDmXP9gPMA&amp;ust=138135436383970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Excel_Worksheet3.xls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owareports1.iowa.uiowa.edu/ReportServer?/Facilities%20Management/ECC/BLDG_ENERGY/Monthly%20Energy%20Usage%20Actual&amp;BldgNo=0447&amp;YearType=0&amp;Usage_Type=1&amp;subSDate=07/01/2007%2000:00:00&amp;subEDate=06/30/2013%2000:00:00&amp;ChartType=2&amp;Yr1=2007&amp;Yr2=2008&amp;rs:ParameterLanguage=" TargetMode="External"/><Relationship Id="rId3" Type="http://schemas.openxmlformats.org/officeDocument/2006/relationships/hyperlink" Target="http://iowareports1.iowa.uiowa.edu/ReportServer?/Facilities%20Management/ECC/BLDG_ENERGY/Monthly%20Energy%20Usage%20Actual&amp;BldgNo=0375&amp;YearType=0&amp;Usage_Type=1&amp;subSDate=07/01/2007%2000:00:00&amp;subEDate=06/30/2013%2000:00:00&amp;ChartType=2&amp;Yr1=2007&amp;Yr2=2008&amp;rs:ParameterLanguage=" TargetMode="External"/><Relationship Id="rId7" Type="http://schemas.openxmlformats.org/officeDocument/2006/relationships/hyperlink" Target="http://iowareports1.iowa.uiowa.edu/ReportServer?/Facilities%20Management/ECC/BLDG_ENERGY/Monthly%20Energy%20Usage%20Actual&amp;BldgNo=0421&amp;YearType=0&amp;Usage_Type=1&amp;subSDate=07/01/2007%2000:00:00&amp;subEDate=06/30/2013%2000:00:00&amp;ChartType=2&amp;Yr1=2007&amp;Yr2=2008&amp;rs:ParameterLanguage=" TargetMode="External"/><Relationship Id="rId2" Type="http://schemas.openxmlformats.org/officeDocument/2006/relationships/hyperlink" Target="http://iowareports1.iowa.uiowa.edu/ReportServer?/Facilities%20Management/ECC/BLDG_ENERGY/Monthly%20Energy%20Usage%20Actual&amp;BldgNo=0431&amp;YearType=0&amp;Usage_Type=1&amp;subSDate=07/01/2007%2000:00:00&amp;subEDate=06/30/2013%2000:00:00&amp;ChartType=2&amp;Yr1=2007&amp;Yr2=2008&amp;rs:ParameterLanguage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wareports1.iowa.uiowa.edu/ReportServer?/Facilities%20Management/ECC/BLDG_ENERGY/Monthly%20Energy%20Usage%20Actual&amp;BldgNo=0359&amp;YearType=0&amp;Usage_Type=1&amp;subSDate=07/01/2007%2000:00:00&amp;subEDate=06/30/2013%2000:00:00&amp;ChartType=2&amp;Yr1=2007&amp;Yr2=2008&amp;rs:ParameterLanguage=" TargetMode="External"/><Relationship Id="rId5" Type="http://schemas.openxmlformats.org/officeDocument/2006/relationships/hyperlink" Target="http://iowareports1.iowa.uiowa.edu/ReportServer?/Facilities%20Management/ECC/BLDG_ENERGY/Monthly%20Energy%20Usage%20Actual&amp;BldgNo=0204&amp;YearType=0&amp;Usage_Type=1&amp;subSDate=07/01/2007%2000:00:00&amp;subEDate=06/30/2013%2000:00:00&amp;ChartType=2&amp;Yr1=2007&amp;Yr2=2008&amp;rs:ParameterLanguage=" TargetMode="External"/><Relationship Id="rId4" Type="http://schemas.openxmlformats.org/officeDocument/2006/relationships/hyperlink" Target="http://iowareports1.iowa.uiowa.edu/ReportServer?/Facilities%20Management/ECC/BLDG_ENERGY/Monthly%20Energy%20Usage%20Actual&amp;BldgNo=0031&amp;YearType=0&amp;Usage_Type=1&amp;subSDate=07/01/2007%2000:00:00&amp;subEDate=06/30/2013%2000:00:00&amp;ChartType=2&amp;Yr1=2007&amp;Yr2=2008&amp;rs:ParameterLanguage=" TargetMode="External"/><Relationship Id="rId9" Type="http://schemas.openxmlformats.org/officeDocument/2006/relationships/hyperlink" Target="http://iowareports1.iowa.uiowa.edu/ReportServer?/Facilities%20Management/ECC/BLDG_ENERGY/Monthly%20Energy%20Usage%20Actual&amp;BldgNo=0028&amp;YearType=0&amp;Usage_Type=1&amp;subSDate=07/01/2007%2000:00:00&amp;subEDate=06/30/2013%2000:00:00&amp;ChartType=2&amp;Yr1=2007&amp;Yr2=2008&amp;rs:ParameterLanguage=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owareports1.iowa.uiowa.edu/ReportServer?/Facilities%20Management/ECC/BLDG_ENERGY/Monthly%20Energy%20Usage%20Actual&amp;BldgNo=0447&amp;YearType=0&amp;Usage_Type=1&amp;subSDate=07/01/2007%2000:00:00&amp;subEDate=06/30/2013%2000:00:00&amp;ChartType=2&amp;Yr1=2007&amp;Yr2=2008&amp;rs:ParameterLanguage=" TargetMode="External"/><Relationship Id="rId13" Type="http://schemas.openxmlformats.org/officeDocument/2006/relationships/hyperlink" Target="http://iowareports1.iowa.uiowa.edu/ReportServer?/Facilities%20Management/ECC/BLDG_ENERGY/Monthly%20Energy%20Usage%20Actual&amp;BldgNo=0343&amp;YearType=0&amp;Usage_Type=1&amp;subSDate=07/01/2007%2000:00:00&amp;subEDate=06/30/2013%2000:00:00&amp;ChartType=2&amp;Yr1=2007&amp;Yr2=2008&amp;rs:ParameterLanguage=" TargetMode="External"/><Relationship Id="rId18" Type="http://schemas.openxmlformats.org/officeDocument/2006/relationships/hyperlink" Target="http://iowareports1.iowa.uiowa.edu/ReportServer?/Facilities%20Management/ECC/BLDG_ENERGY/Monthly%20Energy%20Usage%20Actual&amp;BldgNo=0046&amp;YearType=0&amp;Usage_Type=1&amp;subSDate=07/01/2007%2000:00:00&amp;subEDate=06/30/2013%2000:00:00&amp;ChartType=2&amp;Yr1=2008&amp;Yr2=2009&amp;rs:ParameterLanguage=" TargetMode="External"/><Relationship Id="rId3" Type="http://schemas.openxmlformats.org/officeDocument/2006/relationships/hyperlink" Target="http://iowareports1.iowa.uiowa.edu/ReportServer?/Facilities%20Management/ECC/BLDG_ENERGY/Monthly%20Energy%20Usage%20Actual&amp;BldgNo=0375&amp;YearType=0&amp;Usage_Type=1&amp;subSDate=07/01/2007%2000:00:00&amp;subEDate=06/30/2013%2000:00:00&amp;ChartType=2&amp;Yr1=2007&amp;Yr2=2008&amp;rs:ParameterLanguage=" TargetMode="External"/><Relationship Id="rId21" Type="http://schemas.openxmlformats.org/officeDocument/2006/relationships/hyperlink" Target="http://iowareports1.iowa.uiowa.edu/ReportServer?/Facilities%20Management/ECC/BLDG_ENERGY/Monthly%20Energy%20Usage%20Actual&amp;BldgNo=0401&amp;YearType=0&amp;Usage_Type=1&amp;subSDate=07/01/2007%2000:00:00&amp;subEDate=06/30/2013%2000:00:00&amp;ChartType=2&amp;Yr1=2007&amp;Yr2=2008&amp;rs:ParameterLanguage=" TargetMode="External"/><Relationship Id="rId7" Type="http://schemas.openxmlformats.org/officeDocument/2006/relationships/hyperlink" Target="http://iowareports1.iowa.uiowa.edu/ReportServer?/Facilities%20Management/ECC/BLDG_ENERGY/Monthly%20Energy%20Usage%20Actual&amp;BldgNo=0421&amp;YearType=0&amp;Usage_Type=1&amp;subSDate=07/01/2007%2000:00:00&amp;subEDate=06/30/2013%2000:00:00&amp;ChartType=2&amp;Yr1=2007&amp;Yr2=2008&amp;rs:ParameterLanguage=" TargetMode="External"/><Relationship Id="rId12" Type="http://schemas.openxmlformats.org/officeDocument/2006/relationships/hyperlink" Target="http://iowareports1.iowa.uiowa.edu/ReportServer?/Facilities%20Management/ECC/BLDG_ENERGY/Monthly%20Energy%20Usage%20Actual&amp;BldgNo=0003&amp;YearType=0&amp;Usage_Type=1&amp;subSDate=07/01/2007%2000:00:00&amp;subEDate=06/30/2013%2000:00:00&amp;ChartType=2&amp;Yr1=2007&amp;Yr2=2008&amp;rs:ParameterLanguage=" TargetMode="External"/><Relationship Id="rId17" Type="http://schemas.openxmlformats.org/officeDocument/2006/relationships/hyperlink" Target="http://iowareports1.iowa.uiowa.edu/ReportServer?/Facilities%20Management/ECC/BLDG_ENERGY/Monthly%20Energy%20Usage%20Actual&amp;BldgNo=0418&amp;YearType=0&amp;Usage_Type=1&amp;subSDate=07/01/2007%2000:00:00&amp;subEDate=06/30/2013%2000:00:00&amp;ChartType=2&amp;Yr1=2007&amp;Yr2=2008&amp;rs:ParameterLanguage=" TargetMode="External"/><Relationship Id="rId2" Type="http://schemas.openxmlformats.org/officeDocument/2006/relationships/hyperlink" Target="http://iowareports1.iowa.uiowa.edu/ReportServer?/Facilities%20Management/ECC/BLDG_ENERGY/Monthly%20Energy%20Usage%20Actual&amp;BldgNo=0431&amp;YearType=0&amp;Usage_Type=1&amp;subSDate=07/01/2007%2000:00:00&amp;subEDate=06/30/2013%2000:00:00&amp;ChartType=2&amp;Yr1=2007&amp;Yr2=2008&amp;rs:ParameterLanguage=" TargetMode="External"/><Relationship Id="rId16" Type="http://schemas.openxmlformats.org/officeDocument/2006/relationships/hyperlink" Target="http://iowareports1.iowa.uiowa.edu/ReportServer?/Facilities%20Management/ECC/BLDG_ENERGY/Monthly%20Energy%20Usage%20Actual&amp;BldgNo=0181&amp;YearType=0&amp;Usage_Type=1&amp;subSDate=07/01/2007%2000:00:00&amp;subEDate=06/30/2013%2000:00:00&amp;ChartType=2&amp;Yr1=2007&amp;Yr2=2008&amp;rs:ParameterLanguage=" TargetMode="External"/><Relationship Id="rId20" Type="http://schemas.openxmlformats.org/officeDocument/2006/relationships/hyperlink" Target="http://iowareports1.iowa.uiowa.edu/ReportServer?/Facilities%20Management/ECC/BLDG_ENERGY/Monthly%20Energy%20Usage%20Actual&amp;BldgNo=0018&amp;YearType=0&amp;Usage_Type=1&amp;subSDate=07/01/2007%2000:00:00&amp;subEDate=06/30/2013%2000:00:00&amp;ChartType=2&amp;Yr1=2007&amp;Yr2=2008&amp;rs:ParameterLanguage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wareports1.iowa.uiowa.edu/ReportServer?/Facilities%20Management/ECC/BLDG_ENERGY/Monthly%20Energy%20Usage%20Actual&amp;BldgNo=0359&amp;YearType=0&amp;Usage_Type=1&amp;subSDate=07/01/2007%2000:00:00&amp;subEDate=06/30/2013%2000:00:00&amp;ChartType=2&amp;Yr1=2007&amp;Yr2=2008&amp;rs:ParameterLanguage=" TargetMode="External"/><Relationship Id="rId11" Type="http://schemas.openxmlformats.org/officeDocument/2006/relationships/hyperlink" Target="http://iowareports1.iowa.uiowa.edu/ReportServer?/Facilities%20Management/ECC/BLDG_ENERGY/Monthly%20Energy%20Usage%20Actual&amp;BldgNo=0278&amp;YearType=0&amp;Usage_Type=1&amp;subSDate=07/01/2007%2000:00:00&amp;subEDate=06/30/2013%2000:00:00&amp;ChartType=2&amp;Yr1=2007&amp;Yr2=2008&amp;rs:ParameterLanguage=" TargetMode="External"/><Relationship Id="rId5" Type="http://schemas.openxmlformats.org/officeDocument/2006/relationships/hyperlink" Target="http://iowareports1.iowa.uiowa.edu/ReportServer?/Facilities%20Management/ECC/BLDG_ENERGY/Monthly%20Energy%20Usage%20Actual&amp;BldgNo=0204&amp;YearType=0&amp;Usage_Type=1&amp;subSDate=07/01/2007%2000:00:00&amp;subEDate=06/30/2013%2000:00:00&amp;ChartType=2&amp;Yr1=2007&amp;Yr2=2008&amp;rs:ParameterLanguage=" TargetMode="External"/><Relationship Id="rId15" Type="http://schemas.openxmlformats.org/officeDocument/2006/relationships/hyperlink" Target="http://iowareports1.iowa.uiowa.edu/ReportServer?/Facilities%20Management/ECC/BLDG_ENERGY/Monthly%20Energy%20Usage%20Actual&amp;BldgNo=0455&amp;YearType=0&amp;Usage_Type=1&amp;subSDate=07/01/2007%2000:00:00&amp;subEDate=06/30/2013%2000:00:00&amp;ChartType=2&amp;Yr1=2007&amp;Yr2=2008&amp;rs:ParameterLanguage=" TargetMode="External"/><Relationship Id="rId23" Type="http://schemas.openxmlformats.org/officeDocument/2006/relationships/hyperlink" Target="http://iowareports1.iowa.uiowa.edu/ReportServer?/Facilities%20Management/ECC/BLDG_ENERGY/Monthly%20Energy%20Usage%20Actual&amp;BldgNo=0072&amp;YearType=0&amp;Usage_Type=1&amp;subSDate=07/01/2007%2000:00:00&amp;subEDate=06/30/2013%2000:00:00&amp;ChartType=2&amp;Yr1=2007&amp;Yr2=2008&amp;rs:ParameterLanguage=" TargetMode="External"/><Relationship Id="rId10" Type="http://schemas.openxmlformats.org/officeDocument/2006/relationships/hyperlink" Target="http://iowareports1.iowa.uiowa.edu/ReportServer?/Facilities%20Management/ECC/BLDG_ENERGY/Monthly%20Energy%20Usage%20Actual&amp;BldgNo=0006&amp;YearType=0&amp;Usage_Type=1&amp;subSDate=07/01/2007%2000:00:00&amp;subEDate=06/30/2013%2000:00:00&amp;ChartType=2&amp;Yr1=2007&amp;Yr2=2008&amp;rs:ParameterLanguage=" TargetMode="External"/><Relationship Id="rId19" Type="http://schemas.openxmlformats.org/officeDocument/2006/relationships/hyperlink" Target="http://iowareports1.iowa.uiowa.edu/ReportServer?/Facilities%20Management/ECC/BLDG_ENERGY/Monthly%20Energy%20Usage%20Actual&amp;BldgNo=0022&amp;YearType=0&amp;Usage_Type=1&amp;subSDate=07/01/2007%2000:00:00&amp;subEDate=06/30/2013%2000:00:00&amp;ChartType=2&amp;Yr1=2007&amp;Yr2=2008&amp;rs:ParameterLanguage=" TargetMode="External"/><Relationship Id="rId4" Type="http://schemas.openxmlformats.org/officeDocument/2006/relationships/hyperlink" Target="http://iowareports1.iowa.uiowa.edu/ReportServer?/Facilities%20Management/ECC/BLDG_ENERGY/Monthly%20Energy%20Usage%20Actual&amp;BldgNo=0031&amp;YearType=0&amp;Usage_Type=1&amp;subSDate=07/01/2007%2000:00:00&amp;subEDate=06/30/2013%2000:00:00&amp;ChartType=2&amp;Yr1=2007&amp;Yr2=2008&amp;rs:ParameterLanguage=" TargetMode="External"/><Relationship Id="rId9" Type="http://schemas.openxmlformats.org/officeDocument/2006/relationships/hyperlink" Target="http://iowareports1.iowa.uiowa.edu/ReportServer?/Facilities%20Management/ECC/BLDG_ENERGY/Monthly%20Energy%20Usage%20Actual&amp;BldgNo=0028&amp;YearType=0&amp;Usage_Type=1&amp;subSDate=07/01/2007%2000:00:00&amp;subEDate=06/30/2013%2000:00:00&amp;ChartType=2&amp;Yr1=2007&amp;Yr2=2008&amp;rs:ParameterLanguage=" TargetMode="External"/><Relationship Id="rId14" Type="http://schemas.openxmlformats.org/officeDocument/2006/relationships/hyperlink" Target="http://iowareports1.iowa.uiowa.edu/ReportServer?/Facilities%20Management/ECC/BLDG_ENERGY/Monthly%20Energy%20Usage%20Actual&amp;BldgNo=0136&amp;YearType=0&amp;Usage_Type=1&amp;subSDate=07/01/2007%2000:00:00&amp;subEDate=06/30/2013%2000:00:00&amp;ChartType=2&amp;Yr1=2007&amp;Yr2=2008&amp;rs:ParameterLanguage=" TargetMode="External"/><Relationship Id="rId22" Type="http://schemas.openxmlformats.org/officeDocument/2006/relationships/hyperlink" Target="http://iowareports1.iowa.uiowa.edu/ReportServer?/Facilities%20Management/ECC/BLDG_ENERGY/Monthly%20Energy%20Usage%20Actual&amp;BldgNo=0316&amp;YearType=0&amp;Usage_Type=1&amp;subSDate=07/01/2007%2000:00:00&amp;subEDate=06/30/2013%2000:00:00&amp;ChartType=2&amp;Yr1=2007&amp;Yr2=2008&amp;rs:ParameterLanguage=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owareports1.iowa.uiowa.edu/ReportServer?/Facilities%20Management/ECC/BLDG_ENERGY/Monthly%20Energy%20Usage%20Actual&amp;BldgNo=0418&amp;YearType=0&amp;Usage_Type=1&amp;subSDate=07/01/2007%2000:00:00&amp;subEDate=06/30/2013%2000:00:00&amp;ChartType=2&amp;Yr1=2007&amp;Yr2=2008&amp;rs:ParameterLanguage=" TargetMode="External"/><Relationship Id="rId3" Type="http://schemas.openxmlformats.org/officeDocument/2006/relationships/hyperlink" Target="http://iowareports1.iowa.uiowa.edu/ReportServer?/Facilities%20Management/ECC/BLDG_ENERGY/Monthly%20Energy%20Usage%20Actual&amp;BldgNo=0447&amp;YearType=0&amp;Usage_Type=1&amp;subSDate=07/01/2007%2000:00:00&amp;subEDate=06/30/2013%2000:00:00&amp;ChartType=2&amp;Yr1=2007&amp;Yr2=2008&amp;rs:ParameterLanguage=" TargetMode="External"/><Relationship Id="rId7" Type="http://schemas.openxmlformats.org/officeDocument/2006/relationships/hyperlink" Target="http://iowareports1.iowa.uiowa.edu/ReportServer?/Facilities%20Management/ECC/BLDG_ENERGY/Monthly%20Energy%20Usage%20Actual&amp;BldgNo=0278&amp;YearType=0&amp;Usage_Type=1&amp;subSDate=07/01/2007%2000:00:00&amp;subEDate=06/30/2013%2000:00:00&amp;ChartType=2&amp;Yr1=2007&amp;Yr2=2008&amp;rs:ParameterLanguage=" TargetMode="External"/><Relationship Id="rId2" Type="http://schemas.openxmlformats.org/officeDocument/2006/relationships/hyperlink" Target="http://iowareports1.iowa.uiowa.edu/ReportServer?/Facilities%20Management/ECC/BLDG_ENERGY/Monthly%20Energy%20Usage%20Actual&amp;BldgNo=0006&amp;YearType=0&amp;Usage_Type=1&amp;subSDate=07/01/2007%2000:00:00&amp;subEDate=06/30/2013%2000:00:00&amp;ChartType=2&amp;Yr1=2007&amp;Yr2=2008&amp;rs:ParameterLanguage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wareports1.iowa.uiowa.edu/ReportServer?/Facilities%20Management/ECC/BLDG_ENERGY/Monthly%20Energy%20Usage%20Actual&amp;BldgNo=0028&amp;YearType=0&amp;Usage_Type=1&amp;subSDate=07/01/2007%2000:00:00&amp;subEDate=06/30/2013%2000:00:00&amp;ChartType=2&amp;Yr1=2007&amp;Yr2=2008&amp;rs:ParameterLanguage=" TargetMode="External"/><Relationship Id="rId5" Type="http://schemas.openxmlformats.org/officeDocument/2006/relationships/hyperlink" Target="http://iowareports1.iowa.uiowa.edu/ReportServer?/Facilities%20Management/ECC/BLDG_ENERGY/Monthly%20Energy%20Usage%20Actual&amp;BldgNo=0455&amp;YearType=0&amp;Usage_Type=1&amp;subSDate=07/01/2007%2000:00:00&amp;subEDate=06/30/2013%2000:00:00&amp;ChartType=2&amp;Yr1=2007&amp;Yr2=2008&amp;rs:ParameterLanguage=" TargetMode="External"/><Relationship Id="rId4" Type="http://schemas.openxmlformats.org/officeDocument/2006/relationships/hyperlink" Target="http://iowareports1.iowa.uiowa.edu/ReportServer?/Facilities%20Management/ECC/BLDG_ENERGY/Monthly%20Energy%20Usage%20Actual&amp;BldgNo=0204&amp;YearType=0&amp;Usage_Type=1&amp;subSDate=07/01/2007%2000:00:00&amp;subEDate=06/30/2013%2000:00:00&amp;ChartType=2&amp;Yr1=2007&amp;Yr2=2008&amp;rs:ParameterLanguage=" TargetMode="External"/><Relationship Id="rId9" Type="http://schemas.openxmlformats.org/officeDocument/2006/relationships/hyperlink" Target="http://iowareports1.iowa.uiowa.edu/ReportServer?/Facilities%20Management/ECC/BLDG_ENERGY/Monthly%20Energy%20Usage%20Actual&amp;BldgNo=0448&amp;YearType=0&amp;Usage_Type=1&amp;subSDate=07/01/2007%2000:00:00&amp;subEDate=06/30/2013%2000:00:00&amp;ChartType=2&amp;Yr1=2007&amp;Yr2=2008&amp;rs:ParameterLanguage=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Bir-hfcPHtAQcM&amp;tbnid=P2iKvFUbz2QuqM:&amp;ved=0CAUQjRw&amp;url=http://biomassmagazine.com/articles/6046/new-energy-farms-to-host-grower-events-in-three-countries&amp;ei=cHdRUu_4H8SfqQHr8oHAAw&amp;bvm=bv.53537100,d.aWM&amp;psig=AFQjCNGUHASeO3FghbVBT_9nNm7ipDgulg&amp;ust=13811570577792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382000" cy="3657600"/>
          </a:xfrm>
        </p:spPr>
        <p:txBody>
          <a:bodyPr/>
          <a:lstStyle/>
          <a:p>
            <a:r>
              <a:rPr lang="en-US" sz="4800" dirty="0" smtClean="0"/>
              <a:t>Overview of Campus</a:t>
            </a:r>
            <a:br>
              <a:rPr lang="en-US" sz="4800" dirty="0" smtClean="0"/>
            </a:br>
            <a:r>
              <a:rPr lang="en-US" sz="4800" dirty="0" smtClean="0"/>
              <a:t>Energy Systems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October 9,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95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Solar, Wind &amp; Geothermal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276600" cy="219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2095"/>
            <a:ext cx="1981200" cy="331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11743"/>
            <a:ext cx="3200400" cy="177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fyi.uiowa.edu/wp-content/uploads/2010/10/06_DSC585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38100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Operations</a:t>
            </a:r>
            <a:endParaRPr lang="en-US" dirty="0"/>
          </a:p>
        </p:txBody>
      </p:sp>
      <p:pic>
        <p:nvPicPr>
          <p:cNvPr id="11266" name="Picture 2" descr="Power Plant Iowa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874519"/>
            <a:ext cx="48895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Fuel Boiler</a:t>
            </a:r>
            <a:endParaRPr lang="en-US" dirty="0"/>
          </a:p>
        </p:txBody>
      </p:sp>
      <p:sp>
        <p:nvSpPr>
          <p:cNvPr id="3" name="AutoShape 6" descr="data:image/jpeg;base64,/9j/4AAQSkZJRgABAQAAAQABAAD/2wCEAAkGBxQTEhUUEhQVFRUXGBcaGBQXGBgYGBgYFxgYGBQYGBccHCggGBolHBcYITEhJSkrLi4uFx8zODMsNygtLiwBCgoKDg0OGhAQGiwkHyQsLCwsLCwsLCwsLCwsLCwsLCwsLCwsLCwsLCwsLCwsLCwsLCwsLCwsLCwsLCwsLCwsLP/AABEIANgA6QMBIgACEQEDEQH/xAAbAAACAwEBAQAAAAAAAAAAAAAEBQIDBgEAB//EAEgQAAEDAgMEBwUFBgMGBwEAAAEAAhEDIQQSMQVBUWETInGBkaGxBjLB0fAjQlJi4RQVM3KS8UNzggdjorKz0hY0k6PC4uMk/8QAGQEAAwEBAQAAAAAAAAAAAAAAAQIDAAQF/8QAJhEAAgICAgICAgIDAAAAAAAAAAECEQMhEjFBUQQTIjIUcWGRsf/aAAwDAQACEQMRAD8A+etwGFaZGJv/AJdT4K44TDPdfEZnOd+B8lzjvJOpJSMNRGA/i0/8xn/MEzSNYxOy8JbNXIsLdG+b3EweaIwmBwbHte3FFrmuDmkU6lnNILT3EJVtARUj8tP/AKbSqmEIUGzRVNnYSrUL3Ylz6j3Elxp1MznOMkySLkle/wDDmBkTiCLA3p1N4kTBN7pbsofa0/8AMYPFwRlYdYfyUz402n4oUEYM9m8CQAMV/wC3U9URhfYnAvIazElztYDH7tTdL6QPJPvZgTiGzwf/AMpPwSuzEsL7CYE2/ax4VNf6VPG+wWDYwuGKZMby8dn3Vxmp7T6r1cSEVYaHvsHh8A0MpVGurYgZiCPcLP4jDu+64cV9Ew2IpRTLKbGuqNLwCOtlEcvzDfvXy32Son9vbln+ANBP+BQW9Zhx0uzRJg0XjUyR0dI38AjKUmuwDmntP7LO8gdZ4t+VxaFS/bTJImANSbfdDh6oL2gcGYKQLCoR3dI75LLVcYDBHKeJiALLi+Q2pxVjRSabHey9pg1XZnD+G0gE63JMDuCJ2ztVjKD3Ny5wCWg3E7p5LJYRrXEPc2XNaADLhYiDobpg2kwi4EbwZPqVGS2MkMqm06epc3xQW0dv0jlGaIe02vO6PNAxTBILG8rBV44tmllA/iNkAcxuAKDoKWxjt32nbUpvYwPk5bgOmA9pMWG6d6ZU/aEPYXtpOtMyHbu6FAvIuBfkB8kFUru6N8SJDzw1lWVE2NP3lmaDAaSLiBPoqamMI1kaceCADzFz4lVuHZ5J9AIv2n/EiZzP3GYmN8pBXrdU93quMqZX1HHQh9xl1LiN1/FLate3eEsewyWxtgNokGIPw+roPb2JcevaAIiCTPYFRgJMqnaeKnLTIOrdxI1umaVjRs02IxLotp9c0tr13QZJ8R8lZXxcgCDbfH6pe+uSNPG3xVoomwPF1jvhBdJy9fmiqzuIQs8vP9FeNUJsy37efwUf/SZ8lPC7QcajOrT99ulJg+8N+VBONlFtUCDwv4XTMLGWPeS917DINB91jRvHEHxVAJnXyHyXNq4sdKQBIOYeD3Aeg8E7Gz6Iizz9mx/viOs1pI93dJ8EuhkA7LJ/aKP+Y21r8PNODtOqzI1rsoFKjAysP+EwgzE3171ZgsBT6Rha1wczo6gJdInMwQRGnWPggdoDK9kx/Co+ApMjvgBZbMM6G26/4/8AhZ/2p5sDaNSpXY17pHXtDRox3ALHUStD7LVv/wCml2VP+m9M0ZmgG0K2Y9fefus3f6VfVxlUN1af9FM//FBYPO978gzZS6Yi0G9kS7ES3RFIBZ7Eue/aV4tQuQAPepUCLADmtg9mXEbNE/4VYX5UqfgsZ7CVXNxtZzQCRSYADzpUyPQLV1S819muLmkOpViAGkRNKmdZKSjWd9rv/IOdJnpjv/3rxposF+0dWJN4E94Wt9o6lR2zGvc5sOqSWhuhNR5Ikm9+SwVSrYdo5b+C4/kRucSkH+LH2FxUNECbC0JiC512tJjWADdZqjimDKM4zGAW2sIsszS/2h1mFwbRYb/iO606WUVilJ6C5UfR3MfP8N/9JVFTPmYMlT32/dcYhwJmxhYTCf7QarZIo0wXGTLzr3iwuuUP9pRa8v6AS7W/oJR/jz9A+w+rdG+Pdd/S75JU2uOhIJvlNu7RYCv/ALScxDjQOZulwBv1vO/RKT7YAuzdG/WYkHfpuT/VNdI0Wn2z68KgjVRfWBXyqr7f1hbq/wBH/wCi0eCx2LfTZUD6IDmh0Fr5E3As5P8AXJC2FPxHUfrYGdfxEiJ1Sl1W3f8AAoHEV6zaT3noSCLgBwMHn3pfgMc95gtaALyCddPimhjfYZM12zaoAMj9fkg8ZSPT03dW7m/itBBvFgu4SqMu5VMr567GgEZS6bG9jEHRBx/IKeh1UrGAIQ+b67VdWOnJCVKnPyPyVIoSyitB3nw/VVZW8T4fquVO31UMvNWQrMnXe7LpTBHBjIjwVWEcXPaHOYLjWnTAjW5juUnstKFLRvMc9SqNUKmHbRwGbEuYOr160f6H1XejY8E6weMztBFGu/qZAWMOWAMo4ye9XPoTjmzBDn1fB4q/G/eivZ7F0xg6LKlFtUZarwXHQ9Kd0RMHVTk1FWxkVVcWaQaTTrMzFlMF9OG3Ii5Otp7ii6+zqVSo6G4p+Q5CWimRLLASXSLDRZ3a+JaAQxhAdVpVIN70hVaAOX2vorcBtIOqHMCM1U1oAnrFrw6OXWPggp6tIOxv0OHaxz+ixTmsMOOalDSSBBgGLkDvXaMMxcUicgaSJIzQ/D57xH4olI27Rp0mVWiXmq0CT1datOpP/BHfyRD9oNGI6TK4PIYwsluWOhFO194v3o8mazR7CfTFetUgdIHQTN46RsyBfrNBb2FN6r4EcrGZB4HmsDiNrNpuquYHB73Q7NBjK8EgDtbE9qYezW25q0xUl7AD7sNOYDW4IIEG0XlFT2BaPoPs/haoxDhTOQZWfadHTJeBSbYkWNw9nEZL6p7VxT2HZ5+z+0YcnU/hNyU5YDmMyDE/lUMDQY2sahD21akEgHPmJphkhrAco6gNwNeaDx+0QMTh6bhlZh6bnMdDxmBax2pbAhsWmUrowT7RT+6W2H8U/wDVqboXzo0273RGQwY6xc9rCB/XPctv7VY6szZf8Hq5nvLnOAj7R7gAACdJ1jRfPNqYphdSNgQ0uI3w1zL/ANlHLG5IePTL6VPrA2JgenYr6mFYZBZTOn3Wn4IcvkAgxYTfj2oug6wzTO8my5J2OjG+0tOlTqOZ0YByMIywGjrOk23xZDv2A8uoMDetXjo7/eJiCNRuM80Z7WV4qVBka7MymM5g5YLjaNCk9DblZtWlWDznpQGON4Am3Z1j4rthfFEn2XN9mMUcQ/DNpF1amHOewEWazV0zEXF+aAw2z6r2VHtY5zaQBqEAwwEwM3C/oeCcbL9rq9CtiazSDUxDKrXPLQSOkJJLeFz2WGsLmyPag0MFisK1jScS5hdUNyGt1blIIPb+Z3JNsxnqupX1nZ1YjDs6ulNvHc0FfI3HVfUzigKJHCnEwB9wjXuQlRhTiaxfSLTawHhl4hCYOhlBMoqqBkdlOmW3aYnxA8QqcO+EIrwZvYyw7rQo7MpRiQdfeNhxB5qWCPVl0QJNwo4OsOnzkQMsac+Peka2MmPsQe5B1u0KypimH77fFD1Br1ge8cQnX9ilLxzUMp+iFY8W0Q+c/X9lZMUUMoUmOBNek4QZBzH+XRquqVcNECpTmNzKnD+RUDbVYGAWAnSKdMeZYmm2tn4k0i55FRoaCbMGUlzQCIEkXIJ7FCT5Ncv+nQ8fCPaIUsUDiqLgZHTtH9TWf93mqdkhpw1PrsDmGq1zHOa3qno3B1zpMhAYB01aMgx0tAnqu3NotqEmNOqfAqA2bVpv6RzYYHEXIOsgEidJjxVJ1VMgWbbeS3o6eU9YOzscHCIcC0FtuBN9wQ2EYGEvaCXwYaRaTrMGTwUtnl7wS6ScwAJgdoiLLQYbYz3U2uaQXExkE5gBNyYiLcZuFo8VHboOxBs+gwF2ZsyyLnQhzXSIPvdWOwlX4emHv6V0NMQMxH3GhjCQRrAB7RK0mD9lXiekc1t9Bc68Uw/8M0pBzEX03cNFCXy8K0pX/RqfoweMwZdmOZhc4kkgkiXGXQItdbT2IwdGhQw9csDsQ2piHEE6ta0Np9UaNvYkayiK/sxTIID3Cd8Ao7ZWxOjZkbU4kEt3xbfpPqt/Mg/1ZuLGLKLar3vLD1xUa1+R7aoDmE02uJOjW02tzRrA1Ku2rSw1StSbQxFR/SZulYSCWwKbQMrmSwETrwtooYLYeJMBlVhlwJBc4cLjqnwTbE7Hrh0BlNzxpcX5SYWllb8WaKQp9rNmRhsTRbWrOpgUAxpdIbP7RIbaHS1rLekrFbfpmG5jP2ZvmmxLYHLetljMHiqbiKtMjkIcI3aErB+01RrX5DaAY/1ZXbxfgl+1vTVFoYnJOiNVwccs2gb7TKbiSASRfXXVKMMcxtEQEeCWgTb+/JQyNtmSox3tP/GqncSPQJfsxlifzsHmT4WR3tQ0Cq8yZMW7mzHegtmDiYGceQcV2Q/VE1+wdtak0URDWh3EDs8dUjyp9tQHIwD7xYNd50XPa3YwwrqTQ/PmaXagxeIBAEjtTml2zPrX/vLM0NILbESIM9uk6LHhPabkyViMdbOoBzHOOY2IkEAwHNMxfeAO9A1sTY5AeGt+O5ew2IhoFr5u8zoPJUMeMpIMwbW0IjVKlt2ba2O6bnCk6TDYgHKBIMxo3VC4Km0OJlhkbhBF9IOvagA4hhMmJB39g+PijdmsJcJJF4FzYau9fNGghz37hv7R4wbKikQR1heSLRoDzujX0Bo2JMxyHElU/s53+qPkBQTwLh2g/CAq+k/3nr80PiapbmYQZGpERBuNb6R4oLoxxPgVRAsrY6HA6RzHwWp2ljwIzBwERIiO2JWLNT+/W/7VqMbiGup5xpHO2+/BQ40y+aaa0XsxYa4AxmMmOIFjfQKVCu+uSA0lmhNgOI38bpFReBN2gm26YWr2OxoptYw3E95Op1sfkk+RPhG634JLYVgtmNBBd1o0FgO/inLi4W0HAWHklLKpaZHh9aI9uJDxM34Lx8kpzdssqLekXRUQ7nfRUM5QUQB7ayupV0sY/mPNEMrUwOsXuPAQ0eN5VoYpvpCuSRqNi4zrAHethUpkgO3hfJHY68tBb3kqT9s1zY1qscA9wHhK7sWPIlslKaPqW28Pna10XWWxuADgQ+mHjg4A+oWLqYp51c49rifiqnPTzwOWzLLQ8rezlD7tM0+bJHlp5JVjfZupHVqBwGgeMp7JFteSFFQjQkd5Vgx1QaVHj/U75pF8aS8h+4wftRsnEtqOc6i/L1RmAzDTiPis5mI3mxX2WntmqPvB387WuPiRPml+0aeHr/xsNTLvxszU3eIJV4qSW0DmmfMauNe5oa46G24qGIz2zkmNJMwNbclqsf7JsJmi9w/LUuOzOLjwSDbWDdTcA4agwRcG+4x2J7sNoBw4lzRxI9U5xLchJGlovOvNJsOSHtI1BBG/S+iZVcXmEFokEcR5GU0WjMJN2U53ud5OA+C9SswjmV2s6G0/9Xqphtj2keZ+SPkxa2XANpzNwAJnd8layoaVCcw6QPdLTc3iDlN4sut2i7Dz0cS9paSbkCfun7p5hCnGtdJeC5xJ14bhz3qTsrxVDfGY11JjT7zntZbnGYi38wUcVtTLAdTdJ0uPnPkg8Zi2uaz7QuLB1ZAtpAmb7lbtCo2GPlsg3ZvEhNe0LwZTiXgtkznJk9Vw1EQJGgAHgh+t+E+XzRuIcCGxvuiujV10SfZngRIm/JbXZwb0XVAAuHt3XJvz1WRZlzhpbAMwTx3LR7ExUdhs4cjp9brG8Lzc0uUS7jxdC3aeyi1/UaYP3gJAnceB+aLw1UtNk7rUSWwD+qz9WqKZ64OUmDxE7x2LnhmeRKL8G4mgpV84nf69vNXUA73mTEweROg8j4JFg6twtKx4aDktm3nWN3ZKeHx1OX+BJy4oiXHeY5BRBXF6V3Qw44fqiDm32dJUSV5yk0KghGSvEKRbZD4jFBu/uWMixwUAh6dR77jKG8dVezCOj357gpSzQj2x+DPSoOU3YV8W8xdDOcQYdYp4zjLpgcWixRlRLlHOmATS/bOEFSk9p4EjkRcI7OFRi3dR38p9EAo+d4WM4nSUc4C29CYBsvE6QfQo/KOCKLMIrVGwLlpgwNZvcTM+StD7DtHmboGq6HARNhbxVzHNcRDoiLa6fXEoPQUW7XcM4iIyjTtKXZrI3aFb7QEcAgXOkk8UqKXo67TwXTWMG+vwXIGUmdDpa/moO0RBehvgvudgTXMkmHr5A0kTujTQIz96t/A7x/RWTVERz7cbIFJ4DY0sQIuDbyhLcLUsHCwcPPePELRe1NbpKbSTmJ3wRcAA/BZbAOguYf5h8R6HvXkQdw/o7Mqdpmu2fXJplwE5RfkLCfMJTiaPSNdIG+UXsap1KoB+60+cH1HghG+84c/UBTjjSuS7It06KaIgjuWlDlnBr3p6Tp2Lu+N0yebwWuK5mUJXouukgSBur2lDsN1KpUhMAhjsRFkpp4V1UlzpFObDe8oijUzvvpqmlC9/Ds+ZUck2tIpFFeHwwAAiBuaNP1KOa8DUTyFlJ1HLbfv5Hghq1UN1UY4E9yC5eETLzuUa1QkQ6COYB+EhVM6R1wABxcrWUKh/CeyU3LFHQKkAVsPw8EG06pnWa5puIQWJZv8AFXVPoWgdhgX1Q+Pf1Hn8jvQokBB7UH2T/wCUjxEIhRiMG8B1+BTmmWncRzBkeBuPFLG4aNx77+ivpMgalvcSN3ggmWcWWYhl7GbAToBaNePYoU2QRFz2Qo4lzc5IFpGpvpBv2yjG0gSInst6rGA8U6Xndy4KpgJMAEngBJ8Fbih13KuhVLXBzdQZQGLa+BqAA5Z39XrR2xoUM/cE0pVSHhzMw0J1GuoncjmYenUkvabx1mkTM6Edu/mi+rBfsV9H1WgGNSo9GeITNuzHPbNNwMSMp11VX7sq/h8wi5L2KkwypWkIKtUyOa8bjfs3+XoriVVWGZpXl43TPRyK40P9j1IqkbnMMeEjzhcriKk8R6E38wl3s9iZLJ1Y6D2G3xTLaFnt/wBQ9D8FVRq0cEgd7oK0DDYdgWdrFaHDmWjsVvjqrFy+CRXJU1FwXSQIzdUY58NKtIuhdquim7u9UTA+DPnb4lPsG7fw07fqFm8G/gZ0uOxaLDGGDx8VKrlsdvRfXxAY2T3IfDUJ67tTpyQeNqzUa06C/wBeIR1GpKXK30aKCmuhTpkk9Ux2mI5qqmMxjdBJPAASUo2ntgsqNo02F7ibt0tw5nfwHpzLBy2PZqekFaGCkXVD+AiHdxGqT7S2bBIAc3k4D4FG0SHaWdb6Cbs2mHDJiW5hoKn329p+93oxm46SN32YGoCLEXQO1D9m5bja2yqZHVrUnA+7Lsrhyh3osxidmnMGuEtvJ3WBXRzuO0CKpmPXE8xexC2Sy44H5pQ9pBggg8CFzqXo700yGHdlM5WntEhHurMIuwXF4ixA1B1gjceCWuXQ5PbEcIgWIPWdr9Qq2CYHEgeJRdUB0kgTx39vNVUKJDmbxP1Kty0S40x0XZrZZOkt1tpous2bUNwxw4HTxlav2axTXZm1C0nqBjbNJLnZSbagSFbjHM6VzGVDYkEQBcaxrK408kFy8Dy4ydGaZs6oS22WLk5onjoiv3fX/EP63fJNKmHG+T2kn4qr9lZ+EeATP5bfdf6E+ujKErrSold71I77KMM7JVg6Ot8viFo2mRdZ3HUiWg8N/om+zKwc0HiL9u9Un+UVJHDkjUmidQJ7gz1G9iU1W700wJ6gVvj9kMnQQuErhKjmXUROHVBbVP2T+z4oiq+D3IDatX7N19R8UUjAtGnBLm9rm8eY4FaSh7rewLOUXS033LR0Pdb2D0XLgbd2UyCzFu+2PZ8kTRqIOsftndgV4EFVmgJjMvJaGgwYme/qGN8ET3BC7H2b0Ic5xzPeTLr6bgJ46nt5LznkPM/l/wCUIyjX/skldUgoIoyTAuihUdcNBcYgmJgfJQpkNBLdXCJ4D73jp4qeDxrqJcWZesIOYTvlNjwruQJS8FR2bUfBLOwmB263UquxqjWOqEAAXJvfviPNWVtsVj9+P5WtHwQVXEvd7z3O7ST5LoaiKAvKCxWBa8XE8Dv7ijazLFAtqn6+IXBnx8ZWi0JaEGP2S5vu9YcN/wCqVlvd3LbF0oDH4Br76HiljJ+Syn7Mq7RWYdvXb2q7F7PezmOWvgqcJGa5gc+Kr40MmmMarvdH5vQE/BW57/FCv95va4+UfFWByg/CMuxhQ2g5tpkcCiv3r+UeJ+STZl6UnCLGsFCkotC6BCLOimGUqWdhHJC7Dfle5h3yR2jVE4F8GNyA2k3o6oc3jI+KOB/k4PyS+RG0pGnDUXg7MiCgsBUDmgyDITCkOSfHPgzikrK6uIDTcx4Kl+NbzPcUU6kOAKg7DN4K33/4J8BNtPGOIGRp7ZA+aQ4llTVxPbLjHwWxfg2oWts4EEJlnQUhJsvE6g6HdwJ07j5LZ0z1R2BZEbNewk7xvvpz4o122HNbGV0wNexPDjbaNJNhTWzUc4G8kRuMHyKLzyZ4/R80k2VWJBO/7zeB4iPT6LVsnQSfX9UG9mrQZVcHEkHv7AApU3eqGw9X3pEGXGD3kK6kZjt+Kz7APJ8gFFy9Kg56uTOOKrlcc8Ktz0AnK+hQgw/NXVbwOY9VNzVx/Jb1RSAPlH91W6hGmnD5FFOaoFcqbWygG+mO/ele0dmhwJAvxTx7Z1H12qh9OOfr4b1SE9msxTqL6ZteN3qiMPjmuseqeenin2KwgdcJFjcAuh8ZdhUmgkrkpVTqvp21HA/Aqz95O/B5ofWx+SC8y6owpELndHcW0HGbFd2nhi5kxcXVeiaYB+bqukypSlwfJBceUWgH2exVsu8ei1OHmFijNCtBEQd/A/oVtNn1SV1Za1JeTzGgkNXjSKJaVMKHIUB6A8F52GKMK4VrZhecJz8kv2hgDUN3kcgn8KFSkCmhkkjGTpbNdRPVMjj8+XomOFeJB4ajeCNYHwTOpQPCR2/ol2KoOacwF944j5q8Z2Y50gd1gbGYPfv+SIw7+s0G1/oqhjg4Zh38+farcMA5w1tcRZVW2Kxx0iodiW6Zh4ofI0bie0kjwmFwPy+6A3sACuTou6YbgT2A+pgKp9Z3Bo7XX8BKpdU7/EqL3TujyWsxHFVHZmlrtDJGWJvoTPbuTcsCR1CeIB8U9w7paDaSAZXNn8MeJW5irhEFUuC5aHKi1VZFa4qLnIcQ2DVaQPI8fnxQWIpcR8v0RVbGUxq4dgv6JfX2qwTE98D9fJVgp+jWBYrADd4IT93cle7a97C3ASfP9FP96D8D/AfNdFSRrBCugLgUy1cb0j0ktnQEXgHQ6Z0Qikx0FTkr0Uj7LvaNslrwIMQb+BTL2dxssA3i3ySuuczYKo2NiMlUA77fXkr4FyxcfRxfJhxnZvqZkKxrULg6wPyRgKnRzM4vRKkQogLAOFiiVZKjKFGIEKupTlX5lBxCzQbEWMoFjsze8fEc1bhHtILwYO/h+hTGsxp1S6ps1t4zX4Ej0IXRjyK9is7VxAFyYHEmEMdrM+7Lj+Vpd5qP7CxtyGjm4z5lddtGk3Qt7Ggu9JhdHMSjn7XVd7tM95A8rlRdhKzvecGDz8Sfgqa/tC0aAntIb5apdU9oHH3Y7hJ8T8lrY1DNmxWzeo5x7z8k6ovZSYGl7WgaAkC26yxbtovdq495jyBH15U1Kpmzj2NEH4T9cksoOXbCkbPEbcpDeT2NIHibJZifaYXytHaTPkPms04neP6jHlZe6Xdm/pHx+vNZYooYb1tt1XaW52aPj6pfWxjne84dt3HzQhff3Z5uKkxjnf8A1Hx0T6XRqLs5IuXHtsFVmv8Ad9T8lL9nP9zPoptpRy7PqUOa9jrHJ+Cl5J/EeegVWXkPFG5AuwEryIZYmTAUw5RaF1rRJXKzt9EhquyuEqUqbKJVaJgyg61KHW3opqjWZa25PilxkTzx5Qs0+x8QKjGu7j27/n3p4wSsX7P4jK8sJhrrjtGo+uC0zNpMbOZw7rnwCecHy0eaHuYqukCCr7aYNA487Adlz2eISzEe0G8NaPE9nDiPNZYZvwA0CrfUjcss/bVRwsXdwA+B+m80BXrvOsd7sxnkCTpbxHNP/HflmNa7adMauHYLnwCAr7faDZrjzsB53WYdUOhcexogf27tI4FVkcj3nt3W+pHBN9EQj6v7RH7oaPFx+ASyvtmq77z44CGjxAnzQDq0bx3Cfhz4+pVL3zucTz+vqEyxxXSMW1a7j7xE85cfObqo1Z3uPIWCg4HdA5an4rxpOdxPkE90Gj2b+Uefx+vTjnzvJ7LLrcL2eqJpYYfVvRBySGUGyljfyxzJ+H6IhlKodM0cQIGvGw+vHU7K2fkpB/R9Un3y3ThLiPNWYrDO4QPEFSeb0PHF7ZlKezHTeB239ESNngb/AAAHomFSmZgXPAfJX0djV36MI5u6vfe6m8kn5LKEIrYo6Jo3BRJWhZ7PtH8WuwflYC8/XcimYHDMEik5/wCaq7KPAH4IqMmK8sF0ZPKToCTwFyjcPsOu/wDwy0ficQ0eadVdsNZZrqbB+GkwE/1FK8VtoO+6XnjUcT/w6Kqj7YvOT6ROnsJg9+u2fw0wXnx0U/3XQ41/6WpXU2pUNgQ0cGgBD/tVT8bvFH8AVP2WNUouvLy5X20diX4o7lXG6Ly8lQ7WzwN0VSYSvLyGRVsSLu0DiWmOB4T9WVjK+4ucey3D68V5eXdgdws86aqR154Nv+Y90XjgR/SqalUby0dl+c+c9jnBeXlSxAd1Qfmd9d/9wFxzz+Ed/wAuFz3E8F5eQZiLnHie0fQk/rxVZpcvE/X1HBeXlJyaLQgmdbT+gPr6ldcwc+8rq8l5NsdxS2iQMW3LwK8vIBTJtbPMpvsz2fr1SMtM9/V9V1eU5ugTk49H0TFZGUW031aDIbDmB5rONrjK0CPNKclICGsq1APxno2/MjtXl5HikycpOgeptYU7NNKlyptzO/qNp7knxe1A6Zz1D+dxj+kWXl5NJ8eisMSati6ptWpENysH5RHml9ao4+8SeZJPquLyVSbKcVHoqcVU5y6vKiFZArkry8mEZ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698625"/>
            <a:ext cx="38385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http://www.uiowa.edu/~fyi/issues/issues2008_v45/11032008/photos/CF-081028-TS-2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638800" cy="374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Boiler #10 – Stoker Boiler</a:t>
            </a:r>
            <a:endParaRPr lang="en-US" dirty="0"/>
          </a:p>
        </p:txBody>
      </p:sp>
      <p:pic>
        <p:nvPicPr>
          <p:cNvPr id="6146" name="Picture 4" descr="https://encrypted-tbn2.gstatic.com/images?q=tbn:ANd9GcTIjJP-782as9WmSwifK88zJpuKt-NN1YwfZds1aILcyBkBJs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1031"/>
            <a:ext cx="3589338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Boiler #11 – Fluidized Bed</a:t>
            </a:r>
            <a:endParaRPr lang="en-US" dirty="0"/>
          </a:p>
        </p:txBody>
      </p:sp>
      <p:pic>
        <p:nvPicPr>
          <p:cNvPr id="7170" name="Picture 3" descr="http://www.powermag.com/Assets_coal/Image/030110/030110_Biomass%20Fig%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048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7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 Generator</a:t>
            </a:r>
            <a:endParaRPr lang="en-US" dirty="0"/>
          </a:p>
        </p:txBody>
      </p:sp>
      <p:sp>
        <p:nvSpPr>
          <p:cNvPr id="3" name="AutoShape 6" descr="data:image/jpeg;base64,/9j/4AAQSkZJRgABAQAAAQABAAD/2wCEAAkGBxQTEhUUEhQVFRUXGBcaGBQXGBgYGBgYFxgYGBQYGBccHCggGBolHBcYITEhJSkrLi4uFx8zODMsNygtLiwBCgoKDg0OGhAQGiwkHyQsLCwsLCwsLCwsLCwsLCwsLCwsLCwsLCwsLCwsLCwsLCwsLCwsLCwsLCwsLCwsLCwsLP/AABEIANgA6QMBIgACEQEDEQH/xAAbAAACAwEBAQAAAAAAAAAAAAAEBQIDBgEAB//EAEgQAAEDAgMEBwUFBgMGBwEAAAEAAhEDIQQSMQVBUWETInGBkaGxBjLB0fAjQlJi4RQVM3KS8UNzggdjorKz0hY0k6PC4uMk/8QAGQEAAwEBAQAAAAAAAAAAAAAAAQIDAAQF/8QAJhEAAgICAgICAgIDAAAAAAAAAAECEQMhEjFBUQQTIjIUcWGRsf/aAAwDAQACEQMRAD8A+etwGFaZGJv/AJdT4K44TDPdfEZnOd+B8lzjvJOpJSMNRGA/i0/8xn/MEzSNYxOy8JbNXIsLdG+b3EweaIwmBwbHte3FFrmuDmkU6lnNILT3EJVtARUj8tP/AKbSqmEIUGzRVNnYSrUL3Ylz6j3Elxp1MznOMkySLkle/wDDmBkTiCLA3p1N4kTBN7pbsofa0/8AMYPFwRlYdYfyUz402n4oUEYM9m8CQAMV/wC3U9URhfYnAvIazElztYDH7tTdL6QPJPvZgTiGzwf/AMpPwSuzEsL7CYE2/ax4VNf6VPG+wWDYwuGKZMby8dn3Vxmp7T6r1cSEVYaHvsHh8A0MpVGurYgZiCPcLP4jDu+64cV9Ew2IpRTLKbGuqNLwCOtlEcvzDfvXy32Son9vbln+ANBP+BQW9Zhx0uzRJg0XjUyR0dI38AjKUmuwDmntP7LO8gdZ4t+VxaFS/bTJImANSbfdDh6oL2gcGYKQLCoR3dI75LLVcYDBHKeJiALLi+Q2pxVjRSabHey9pg1XZnD+G0gE63JMDuCJ2ztVjKD3Ny5wCWg3E7p5LJYRrXEPc2XNaADLhYiDobpg2kwi4EbwZPqVGS2MkMqm06epc3xQW0dv0jlGaIe02vO6PNAxTBILG8rBV44tmllA/iNkAcxuAKDoKWxjt32nbUpvYwPk5bgOmA9pMWG6d6ZU/aEPYXtpOtMyHbu6FAvIuBfkB8kFUru6N8SJDzw1lWVE2NP3lmaDAaSLiBPoqamMI1kaceCADzFz4lVuHZ5J9AIv2n/EiZzP3GYmN8pBXrdU93quMqZX1HHQh9xl1LiN1/FLate3eEsewyWxtgNokGIPw+roPb2JcevaAIiCTPYFRgJMqnaeKnLTIOrdxI1umaVjRs02IxLotp9c0tr13QZJ8R8lZXxcgCDbfH6pe+uSNPG3xVoomwPF1jvhBdJy9fmiqzuIQs8vP9FeNUJsy37efwUf/SZ8lPC7QcajOrT99ulJg+8N+VBONlFtUCDwv4XTMLGWPeS917DINB91jRvHEHxVAJnXyHyXNq4sdKQBIOYeD3Aeg8E7Gz6Iizz9mx/viOs1pI93dJ8EuhkA7LJ/aKP+Y21r8PNODtOqzI1rsoFKjAysP+EwgzE3171ZgsBT6Rha1wczo6gJdInMwQRGnWPggdoDK9kx/Co+ApMjvgBZbMM6G26/4/8AhZ/2p5sDaNSpXY17pHXtDRox3ALHUStD7LVv/wCml2VP+m9M0ZmgG0K2Y9fefus3f6VfVxlUN1af9FM//FBYPO978gzZS6Yi0G9kS7ES3RFIBZ7Eue/aV4tQuQAPepUCLADmtg9mXEbNE/4VYX5UqfgsZ7CVXNxtZzQCRSYADzpUyPQLV1S819muLmkOpViAGkRNKmdZKSjWd9rv/IOdJnpjv/3rxposF+0dWJN4E94Wt9o6lR2zGvc5sOqSWhuhNR5Ikm9+SwVSrYdo5b+C4/kRucSkH+LH2FxUNECbC0JiC512tJjWADdZqjimDKM4zGAW2sIsszS/2h1mFwbRYb/iO606WUVilJ6C5UfR3MfP8N/9JVFTPmYMlT32/dcYhwJmxhYTCf7QarZIo0wXGTLzr3iwuuUP9pRa8v6AS7W/oJR/jz9A+w+rdG+Pdd/S75JU2uOhIJvlNu7RYCv/ALScxDjQOZulwBv1vO/RKT7YAuzdG/WYkHfpuT/VNdI0Wn2z68KgjVRfWBXyqr7f1hbq/wBH/wCi0eCx2LfTZUD6IDmh0Fr5E3As5P8AXJC2FPxHUfrYGdfxEiJ1Sl1W3f8AAoHEV6zaT3noSCLgBwMHn3pfgMc95gtaALyCddPimhjfYZM12zaoAMj9fkg8ZSPT03dW7m/itBBvFgu4SqMu5VMr567GgEZS6bG9jEHRBx/IKeh1UrGAIQ+b67VdWOnJCVKnPyPyVIoSyitB3nw/VVZW8T4fquVO31UMvNWQrMnXe7LpTBHBjIjwVWEcXPaHOYLjWnTAjW5juUnstKFLRvMc9SqNUKmHbRwGbEuYOr160f6H1XejY8E6weMztBFGu/qZAWMOWAMo4ye9XPoTjmzBDn1fB4q/G/eivZ7F0xg6LKlFtUZarwXHQ9Kd0RMHVTk1FWxkVVcWaQaTTrMzFlMF9OG3Ii5Otp7ii6+zqVSo6G4p+Q5CWimRLLASXSLDRZ3a+JaAQxhAdVpVIN70hVaAOX2vorcBtIOqHMCM1U1oAnrFrw6OXWPggp6tIOxv0OHaxz+ixTmsMOOalDSSBBgGLkDvXaMMxcUicgaSJIzQ/D57xH4olI27Rp0mVWiXmq0CT1datOpP/BHfyRD9oNGI6TK4PIYwsluWOhFO194v3o8mazR7CfTFetUgdIHQTN46RsyBfrNBb2FN6r4EcrGZB4HmsDiNrNpuquYHB73Q7NBjK8EgDtbE9qYezW25q0xUl7AD7sNOYDW4IIEG0XlFT2BaPoPs/haoxDhTOQZWfadHTJeBSbYkWNw9nEZL6p7VxT2HZ5+z+0YcnU/hNyU5YDmMyDE/lUMDQY2sahD21akEgHPmJphkhrAco6gNwNeaDx+0QMTh6bhlZh6bnMdDxmBax2pbAhsWmUrowT7RT+6W2H8U/wDVqboXzo0273RGQwY6xc9rCB/XPctv7VY6szZf8Hq5nvLnOAj7R7gAACdJ1jRfPNqYphdSNgQ0uI3w1zL/ANlHLG5IePTL6VPrA2JgenYr6mFYZBZTOn3Wn4IcvkAgxYTfj2oug6wzTO8my5J2OjG+0tOlTqOZ0YByMIywGjrOk23xZDv2A8uoMDetXjo7/eJiCNRuM80Z7WV4qVBka7MymM5g5YLjaNCk9DblZtWlWDznpQGON4Am3Z1j4rthfFEn2XN9mMUcQ/DNpF1amHOewEWazV0zEXF+aAw2z6r2VHtY5zaQBqEAwwEwM3C/oeCcbL9rq9CtiazSDUxDKrXPLQSOkJJLeFz2WGsLmyPag0MFisK1jScS5hdUNyGt1blIIPb+Z3JNsxnqupX1nZ1YjDs6ulNvHc0FfI3HVfUzigKJHCnEwB9wjXuQlRhTiaxfSLTawHhl4hCYOhlBMoqqBkdlOmW3aYnxA8QqcO+EIrwZvYyw7rQo7MpRiQdfeNhxB5qWCPVl0QJNwo4OsOnzkQMsac+Peka2MmPsQe5B1u0KypimH77fFD1Br1ge8cQnX9ilLxzUMp+iFY8W0Q+c/X9lZMUUMoUmOBNek4QZBzH+XRquqVcNECpTmNzKnD+RUDbVYGAWAnSKdMeZYmm2tn4k0i55FRoaCbMGUlzQCIEkXIJ7FCT5Ncv+nQ8fCPaIUsUDiqLgZHTtH9TWf93mqdkhpw1PrsDmGq1zHOa3qno3B1zpMhAYB01aMgx0tAnqu3NotqEmNOqfAqA2bVpv6RzYYHEXIOsgEidJjxVJ1VMgWbbeS3o6eU9YOzscHCIcC0FtuBN9wQ2EYGEvaCXwYaRaTrMGTwUtnl7wS6ScwAJgdoiLLQYbYz3U2uaQXExkE5gBNyYiLcZuFo8VHboOxBs+gwF2ZsyyLnQhzXSIPvdWOwlX4emHv6V0NMQMxH3GhjCQRrAB7RK0mD9lXiekc1t9Bc68Uw/8M0pBzEX03cNFCXy8K0pX/RqfoweMwZdmOZhc4kkgkiXGXQItdbT2IwdGhQw9csDsQ2piHEE6ta0Np9UaNvYkayiK/sxTIID3Cd8Ao7ZWxOjZkbU4kEt3xbfpPqt/Mg/1ZuLGLKLar3vLD1xUa1+R7aoDmE02uJOjW02tzRrA1Ku2rSw1StSbQxFR/SZulYSCWwKbQMrmSwETrwtooYLYeJMBlVhlwJBc4cLjqnwTbE7Hrh0BlNzxpcX5SYWllb8WaKQp9rNmRhsTRbWrOpgUAxpdIbP7RIbaHS1rLekrFbfpmG5jP2ZvmmxLYHLetljMHiqbiKtMjkIcI3aErB+01RrX5DaAY/1ZXbxfgl+1vTVFoYnJOiNVwccs2gb7TKbiSASRfXXVKMMcxtEQEeCWgTb+/JQyNtmSox3tP/GqncSPQJfsxlifzsHmT4WR3tQ0Cq8yZMW7mzHegtmDiYGceQcV2Q/VE1+wdtak0URDWh3EDs8dUjyp9tQHIwD7xYNd50XPa3YwwrqTQ/PmaXagxeIBAEjtTml2zPrX/vLM0NILbESIM9uk6LHhPabkyViMdbOoBzHOOY2IkEAwHNMxfeAO9A1sTY5AeGt+O5ew2IhoFr5u8zoPJUMeMpIMwbW0IjVKlt2ba2O6bnCk6TDYgHKBIMxo3VC4Km0OJlhkbhBF9IOvagA4hhMmJB39g+PijdmsJcJJF4FzYau9fNGghz37hv7R4wbKikQR1heSLRoDzujX0Bo2JMxyHElU/s53+qPkBQTwLh2g/CAq+k/3nr80PiapbmYQZGpERBuNb6R4oLoxxPgVRAsrY6HA6RzHwWp2ljwIzBwERIiO2JWLNT+/W/7VqMbiGup5xpHO2+/BQ40y+aaa0XsxYa4AxmMmOIFjfQKVCu+uSA0lmhNgOI38bpFReBN2gm26YWr2OxoptYw3E95Op1sfkk+RPhG634JLYVgtmNBBd1o0FgO/inLi4W0HAWHklLKpaZHh9aI9uJDxM34Lx8kpzdssqLekXRUQ7nfRUM5QUQB7ayupV0sY/mPNEMrUwOsXuPAQ0eN5VoYpvpCuSRqNi4zrAHethUpkgO3hfJHY68tBb3kqT9s1zY1qscA9wHhK7sWPIlslKaPqW28Pna10XWWxuADgQ+mHjg4A+oWLqYp51c49rifiqnPTzwOWzLLQ8rezlD7tM0+bJHlp5JVjfZupHVqBwGgeMp7JFteSFFQjQkd5Vgx1QaVHj/U75pF8aS8h+4wftRsnEtqOc6i/L1RmAzDTiPis5mI3mxX2WntmqPvB387WuPiRPml+0aeHr/xsNTLvxszU3eIJV4qSW0DmmfMauNe5oa46G24qGIz2zkmNJMwNbclqsf7JsJmi9w/LUuOzOLjwSDbWDdTcA4agwRcG+4x2J7sNoBw4lzRxI9U5xLchJGlovOvNJsOSHtI1BBG/S+iZVcXmEFokEcR5GU0WjMJN2U53ud5OA+C9SswjmV2s6G0/9Xqphtj2keZ+SPkxa2XANpzNwAJnd8layoaVCcw6QPdLTc3iDlN4sut2i7Dz0cS9paSbkCfun7p5hCnGtdJeC5xJ14bhz3qTsrxVDfGY11JjT7zntZbnGYi38wUcVtTLAdTdJ0uPnPkg8Zi2uaz7QuLB1ZAtpAmb7lbtCo2GPlsg3ZvEhNe0LwZTiXgtkznJk9Vw1EQJGgAHgh+t+E+XzRuIcCGxvuiujV10SfZngRIm/JbXZwb0XVAAuHt3XJvz1WRZlzhpbAMwTx3LR7ExUdhs4cjp9brG8Lzc0uUS7jxdC3aeyi1/UaYP3gJAnceB+aLw1UtNk7rUSWwD+qz9WqKZ64OUmDxE7x2LnhmeRKL8G4mgpV84nf69vNXUA73mTEweROg8j4JFg6twtKx4aDktm3nWN3ZKeHx1OX+BJy4oiXHeY5BRBXF6V3Qw44fqiDm32dJUSV5yk0KghGSvEKRbZD4jFBu/uWMixwUAh6dR77jKG8dVezCOj357gpSzQj2x+DPSoOU3YV8W8xdDOcQYdYp4zjLpgcWixRlRLlHOmATS/bOEFSk9p4EjkRcI7OFRi3dR38p9EAo+d4WM4nSUc4C29CYBsvE6QfQo/KOCKLMIrVGwLlpgwNZvcTM+StD7DtHmboGq6HARNhbxVzHNcRDoiLa6fXEoPQUW7XcM4iIyjTtKXZrI3aFb7QEcAgXOkk8UqKXo67TwXTWMG+vwXIGUmdDpa/moO0RBehvgvudgTXMkmHr5A0kTujTQIz96t/A7x/RWTVERz7cbIFJ4DY0sQIuDbyhLcLUsHCwcPPePELRe1NbpKbSTmJ3wRcAA/BZbAOguYf5h8R6HvXkQdw/o7Mqdpmu2fXJplwE5RfkLCfMJTiaPSNdIG+UXsap1KoB+60+cH1HghG+84c/UBTjjSuS7It06KaIgjuWlDlnBr3p6Tp2Lu+N0yebwWuK5mUJXouukgSBur2lDsN1KpUhMAhjsRFkpp4V1UlzpFObDe8oijUzvvpqmlC9/Ds+ZUck2tIpFFeHwwAAiBuaNP1KOa8DUTyFlJ1HLbfv5Hghq1UN1UY4E9yC5eETLzuUa1QkQ6COYB+EhVM6R1wABxcrWUKh/CeyU3LFHQKkAVsPw8EG06pnWa5puIQWJZv8AFXVPoWgdhgX1Q+Pf1Hn8jvQokBB7UH2T/wCUjxEIhRiMG8B1+BTmmWncRzBkeBuPFLG4aNx77+ivpMgalvcSN3ggmWcWWYhl7GbAToBaNePYoU2QRFz2Qo4lzc5IFpGpvpBv2yjG0gSInst6rGA8U6Xndy4KpgJMAEngBJ8Fbih13KuhVLXBzdQZQGLa+BqAA5Z39XrR2xoUM/cE0pVSHhzMw0J1GuoncjmYenUkvabx1mkTM6Edu/mi+rBfsV9H1WgGNSo9GeITNuzHPbNNwMSMp11VX7sq/h8wi5L2KkwypWkIKtUyOa8bjfs3+XoriVVWGZpXl43TPRyK40P9j1IqkbnMMeEjzhcriKk8R6E38wl3s9iZLJ1Y6D2G3xTLaFnt/wBQ9D8FVRq0cEgd7oK0DDYdgWdrFaHDmWjsVvjqrFy+CRXJU1FwXSQIzdUY58NKtIuhdquim7u9UTA+DPnb4lPsG7fw07fqFm8G/gZ0uOxaLDGGDx8VKrlsdvRfXxAY2T3IfDUJ67tTpyQeNqzUa06C/wBeIR1GpKXK30aKCmuhTpkk9Ux2mI5qqmMxjdBJPAASUo2ntgsqNo02F7ibt0tw5nfwHpzLBy2PZqekFaGCkXVD+AiHdxGqT7S2bBIAc3k4D4FG0SHaWdb6Cbs2mHDJiW5hoKn329p+93oxm46SN32YGoCLEXQO1D9m5bja2yqZHVrUnA+7Lsrhyh3osxidmnMGuEtvJ3WBXRzuO0CKpmPXE8xexC2Sy44H5pQ9pBggg8CFzqXo700yGHdlM5WntEhHurMIuwXF4ixA1B1gjceCWuXQ5PbEcIgWIPWdr9Qq2CYHEgeJRdUB0kgTx39vNVUKJDmbxP1Kty0S40x0XZrZZOkt1tpous2bUNwxw4HTxlav2axTXZm1C0nqBjbNJLnZSbagSFbjHM6VzGVDYkEQBcaxrK408kFy8Dy4ydGaZs6oS22WLk5onjoiv3fX/EP63fJNKmHG+T2kn4qr9lZ+EeATP5bfdf6E+ujKErrSold71I77KMM7JVg6Ot8viFo2mRdZ3HUiWg8N/om+zKwc0HiL9u9Un+UVJHDkjUmidQJ7gz1G9iU1W700wJ6gVvj9kMnQQuErhKjmXUROHVBbVP2T+z4oiq+D3IDatX7N19R8UUjAtGnBLm9rm8eY4FaSh7rewLOUXS033LR0Pdb2D0XLgbd2UyCzFu+2PZ8kTRqIOsftndgV4EFVmgJjMvJaGgwYme/qGN8ET3BC7H2b0Ic5xzPeTLr6bgJ46nt5LznkPM/l/wCUIyjX/skldUgoIoyTAuihUdcNBcYgmJgfJQpkNBLdXCJ4D73jp4qeDxrqJcWZesIOYTvlNjwruQJS8FR2bUfBLOwmB263UquxqjWOqEAAXJvfviPNWVtsVj9+P5WtHwQVXEvd7z3O7ST5LoaiKAvKCxWBa8XE8Dv7ijazLFAtqn6+IXBnx8ZWi0JaEGP2S5vu9YcN/wCqVlvd3LbF0oDH4Br76HiljJ+Syn7Mq7RWYdvXb2q7F7PezmOWvgqcJGa5gc+Kr40MmmMarvdH5vQE/BW57/FCv95va4+UfFWByg/CMuxhQ2g5tpkcCiv3r+UeJ+STZl6UnCLGsFCkotC6BCLOimGUqWdhHJC7Dfle5h3yR2jVE4F8GNyA2k3o6oc3jI+KOB/k4PyS+RG0pGnDUXg7MiCgsBUDmgyDITCkOSfHPgzikrK6uIDTcx4Kl+NbzPcUU6kOAKg7DN4K33/4J8BNtPGOIGRp7ZA+aQ4llTVxPbLjHwWxfg2oWts4EEJlnQUhJsvE6g6HdwJ07j5LZ0z1R2BZEbNewk7xvvpz4o122HNbGV0wNexPDjbaNJNhTWzUc4G8kRuMHyKLzyZ4/R80k2VWJBO/7zeB4iPT6LVsnQSfX9UG9mrQZVcHEkHv7AApU3eqGw9X3pEGXGD3kK6kZjt+Kz7APJ8gFFy9Kg56uTOOKrlcc8Ktz0AnK+hQgw/NXVbwOY9VNzVx/Jb1RSAPlH91W6hGmnD5FFOaoFcqbWygG+mO/ele0dmhwJAvxTx7Z1H12qh9OOfr4b1SE9msxTqL6ZteN3qiMPjmuseqeenin2KwgdcJFjcAuh8ZdhUmgkrkpVTqvp21HA/Aqz95O/B5ofWx+SC8y6owpELndHcW0HGbFd2nhi5kxcXVeiaYB+bqukypSlwfJBceUWgH2exVsu8ei1OHmFijNCtBEQd/A/oVtNn1SV1Za1JeTzGgkNXjSKJaVMKHIUB6A8F52GKMK4VrZhecJz8kv2hgDUN3kcgn8KFSkCmhkkjGTpbNdRPVMjj8+XomOFeJB4ajeCNYHwTOpQPCR2/ol2KoOacwF944j5q8Z2Y50gd1gbGYPfv+SIw7+s0G1/oqhjg4Zh38+farcMA5w1tcRZVW2Kxx0iodiW6Zh4ofI0bie0kjwmFwPy+6A3sACuTou6YbgT2A+pgKp9Z3Bo7XX8BKpdU7/EqL3TujyWsxHFVHZmlrtDJGWJvoTPbuTcsCR1CeIB8U9w7paDaSAZXNn8MeJW5irhEFUuC5aHKi1VZFa4qLnIcQ2DVaQPI8fnxQWIpcR8v0RVbGUxq4dgv6JfX2qwTE98D9fJVgp+jWBYrADd4IT93cle7a97C3ASfP9FP96D8D/AfNdFSRrBCugLgUy1cb0j0ktnQEXgHQ6Z0Qikx0FTkr0Uj7LvaNslrwIMQb+BTL2dxssA3i3ySuuczYKo2NiMlUA77fXkr4FyxcfRxfJhxnZvqZkKxrULg6wPyRgKnRzM4vRKkQogLAOFiiVZKjKFGIEKupTlX5lBxCzQbEWMoFjsze8fEc1bhHtILwYO/h+hTGsxp1S6ps1t4zX4Ej0IXRjyK9is7VxAFyYHEmEMdrM+7Lj+Vpd5qP7CxtyGjm4z5lddtGk3Qt7Ggu9JhdHMSjn7XVd7tM95A8rlRdhKzvecGDz8Sfgqa/tC0aAntIb5apdU9oHH3Y7hJ8T8lrY1DNmxWzeo5x7z8k6ovZSYGl7WgaAkC26yxbtovdq495jyBH15U1Kpmzj2NEH4T9cksoOXbCkbPEbcpDeT2NIHibJZifaYXytHaTPkPms04neP6jHlZe6Xdm/pHx+vNZYooYb1tt1XaW52aPj6pfWxjne84dt3HzQhff3Z5uKkxjnf8A1Hx0T6XRqLs5IuXHtsFVmv8Ad9T8lL9nP9zPoptpRy7PqUOa9jrHJ+Cl5J/EeegVWXkPFG5AuwEryIZYmTAUw5RaF1rRJXKzt9EhquyuEqUqbKJVaJgyg61KHW3opqjWZa25PilxkTzx5Qs0+x8QKjGu7j27/n3p4wSsX7P4jK8sJhrrjtGo+uC0zNpMbOZw7rnwCecHy0eaHuYqukCCr7aYNA487Adlz2eISzEe0G8NaPE9nDiPNZYZvwA0CrfUjcss/bVRwsXdwA+B+m80BXrvOsd7sxnkCTpbxHNP/HflmNa7adMauHYLnwCAr7faDZrjzsB53WYdUOhcexogf27tI4FVkcj3nt3W+pHBN9EQj6v7RH7oaPFx+ASyvtmq77z44CGjxAnzQDq0bx3Cfhz4+pVL3zucTz+vqEyxxXSMW1a7j7xE85cfObqo1Z3uPIWCg4HdA5an4rxpOdxPkE90Gj2b+Uefx+vTjnzvJ7LLrcL2eqJpYYfVvRBySGUGyljfyxzJ+H6IhlKodM0cQIGvGw+vHU7K2fkpB/R9Un3y3ThLiPNWYrDO4QPEFSeb0PHF7ZlKezHTeB239ESNngb/AAAHomFSmZgXPAfJX0djV36MI5u6vfe6m8kn5LKEIrYo6Jo3BRJWhZ7PtH8WuwflYC8/XcimYHDMEik5/wCaq7KPAH4IqMmK8sF0ZPKToCTwFyjcPsOu/wDwy0ficQ0eadVdsNZZrqbB+GkwE/1FK8VtoO+6XnjUcT/w6Kqj7YvOT6ROnsJg9+u2fw0wXnx0U/3XQ41/6WpXU2pUNgQ0cGgBD/tVT8bvFH8AVP2WNUouvLy5X20diX4o7lXG6Ly8lQ7WzwN0VSYSvLyGRVsSLu0DiWmOB4T9WVjK+4ucey3D68V5eXdgdws86aqR154Nv+Y90XjgR/SqalUby0dl+c+c9jnBeXlSxAd1Qfmd9d/9wFxzz+Ed/wAuFz3E8F5eQZiLnHie0fQk/rxVZpcvE/X1HBeXlJyaLQgmdbT+gPr6ldcwc+8rq8l5NsdxS2iQMW3LwK8vIBTJtbPMpvsz2fr1SMtM9/V9V1eU5ugTk49H0TFZGUW031aDIbDmB5rONrjK0CPNKclICGsq1APxno2/MjtXl5HikycpOgeptYU7NNKlyptzO/qNp7knxe1A6Zz1D+dxj+kWXl5NJ8eisMSati6ptWpENysH5RHml9ao4+8SeZJPquLyVSbKcVHoqcVU5y6vKiFZArkry8mEZ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698625"/>
            <a:ext cx="38385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61" y="1816100"/>
            <a:ext cx="4684078" cy="351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Utility System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133600" y="2057400"/>
            <a:ext cx="4295775" cy="3276600"/>
            <a:chOff x="2133600" y="2057400"/>
            <a:chExt cx="4295775" cy="3276600"/>
          </a:xfrm>
        </p:grpSpPr>
        <p:pic>
          <p:nvPicPr>
            <p:cNvPr id="7172" name="Picture 4" descr="Steam turbine power plant diagr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2057400"/>
              <a:ext cx="3714750" cy="279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133600" y="3733800"/>
              <a:ext cx="1247775" cy="6858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362200" y="4724400"/>
              <a:ext cx="1247775" cy="6096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Cogeneration System</a:t>
            </a:r>
            <a:endParaRPr lang="en-US" dirty="0"/>
          </a:p>
        </p:txBody>
      </p:sp>
      <p:pic>
        <p:nvPicPr>
          <p:cNvPr id="14340" name="Picture 4" descr="http://www.epa.gov/chp/images/basic_schematic2_smal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4762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Straight Connector 197"/>
          <p:cNvCxnSpPr/>
          <p:nvPr/>
        </p:nvCxnSpPr>
        <p:spPr>
          <a:xfrm>
            <a:off x="7100034" y="3871703"/>
            <a:ext cx="365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109322" y="2641683"/>
            <a:ext cx="365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7109322" y="3451945"/>
            <a:ext cx="365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60000" flipH="1">
            <a:off x="3948235" y="5896256"/>
            <a:ext cx="914400" cy="14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1573530" y="1838147"/>
            <a:ext cx="6027420" cy="2240309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1480042" y="4359676"/>
            <a:ext cx="2377749" cy="1869090"/>
          </a:xfrm>
          <a:prstGeom prst="rect">
            <a:avLst/>
          </a:prstGeom>
          <a:noFill/>
          <a:ln w="9525">
            <a:noFill/>
            <a:prstDash val="sysDot"/>
          </a:ln>
          <a:effectLst>
            <a:glow rad="635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4015590" y="4359676"/>
            <a:ext cx="1738090" cy="1869090"/>
          </a:xfrm>
          <a:prstGeom prst="rect">
            <a:avLst/>
          </a:prstGeom>
          <a:noFill/>
          <a:ln w="9525">
            <a:noFill/>
            <a:prstDash val="sysDot"/>
          </a:ln>
          <a:effectLst>
            <a:glow rad="635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6021851" y="4378423"/>
            <a:ext cx="1537767" cy="1869090"/>
          </a:xfrm>
          <a:prstGeom prst="rect">
            <a:avLst/>
          </a:prstGeom>
          <a:noFill/>
          <a:ln w="9525">
            <a:noFill/>
            <a:prstDash val="sysDot"/>
          </a:ln>
          <a:effectLst>
            <a:glow rad="635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374558" y="4351789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Northwest Plant</a:t>
            </a:r>
            <a:b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</a:br>
            <a:r>
              <a:rPr lang="en-US" sz="12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</a:br>
            <a:endParaRPr lang="en-US" sz="1200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0472" y="848260"/>
            <a:ext cx="1005840" cy="5933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094452" y="895350"/>
            <a:ext cx="1005840" cy="586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5400000" flipH="1" flipV="1">
            <a:off x="-998220" y="3427095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6517801" y="798671"/>
            <a:ext cx="548640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2021098" y="819150"/>
            <a:ext cx="457200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ubst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0015" y="322587"/>
            <a:ext cx="822036" cy="457200"/>
          </a:xfrm>
          <a:prstGeom prst="rect">
            <a:avLst/>
          </a:prstGeom>
        </p:spPr>
      </p:pic>
      <p:pic>
        <p:nvPicPr>
          <p:cNvPr id="6" name="Picture 5" descr="subst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9466" y="331397"/>
            <a:ext cx="822036" cy="457200"/>
          </a:xfrm>
          <a:prstGeom prst="rect">
            <a:avLst/>
          </a:prstGeom>
        </p:spPr>
      </p:pic>
      <p:pic>
        <p:nvPicPr>
          <p:cNvPr id="15" name="Picture 14" descr="chil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3382" y="4581525"/>
            <a:ext cx="580318" cy="661418"/>
          </a:xfrm>
          <a:prstGeom prst="rect">
            <a:avLst/>
          </a:prstGeom>
        </p:spPr>
      </p:pic>
      <p:pic>
        <p:nvPicPr>
          <p:cNvPr id="16" name="Picture 15" descr="chil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5719" y="5396482"/>
            <a:ext cx="580318" cy="661418"/>
          </a:xfrm>
          <a:prstGeom prst="rect">
            <a:avLst/>
          </a:prstGeom>
        </p:spPr>
      </p:pic>
      <p:pic>
        <p:nvPicPr>
          <p:cNvPr id="17" name="Picture 16" descr="chil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924425"/>
            <a:ext cx="580318" cy="661418"/>
          </a:xfrm>
          <a:prstGeom prst="rect">
            <a:avLst/>
          </a:prstGeom>
        </p:spPr>
      </p:pic>
      <p:pic>
        <p:nvPicPr>
          <p:cNvPr id="18" name="Picture 17" descr="chil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875" y="4581525"/>
            <a:ext cx="580318" cy="661418"/>
          </a:xfrm>
          <a:prstGeom prst="rect">
            <a:avLst/>
          </a:prstGeom>
        </p:spPr>
      </p:pic>
      <p:pic>
        <p:nvPicPr>
          <p:cNvPr id="19" name="Picture 18" descr="chil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9312" y="5410200"/>
            <a:ext cx="580318" cy="661418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rot="16200000" flipV="1">
            <a:off x="5375910" y="3442335"/>
            <a:ext cx="4754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 flipV="1">
            <a:off x="6403691" y="1086101"/>
            <a:ext cx="0" cy="288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1981200" y="4267200"/>
            <a:ext cx="493776" cy="611188"/>
            <a:chOff x="1981200" y="4267200"/>
            <a:chExt cx="493776" cy="611188"/>
          </a:xfrm>
        </p:grpSpPr>
        <p:cxnSp>
          <p:nvCxnSpPr>
            <p:cNvPr id="107" name="Straight Connector 106"/>
            <p:cNvCxnSpPr/>
            <p:nvPr/>
          </p:nvCxnSpPr>
          <p:spPr>
            <a:xfrm rot="5400000">
              <a:off x="1676400" y="4572000"/>
              <a:ext cx="609600" cy="0"/>
            </a:xfrm>
            <a:prstGeom prst="line">
              <a:avLst/>
            </a:prstGeom>
            <a:ln>
              <a:solidFill>
                <a:srgbClr val="C00000"/>
              </a:solidFill>
              <a:tailEnd type="none"/>
            </a:ln>
            <a:effectLst>
              <a:glow rad="50800">
                <a:srgbClr val="C00000">
                  <a:alpha val="45000"/>
                </a:srgbClr>
              </a:glo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1981200" y="4876800"/>
              <a:ext cx="493776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>
              <a:glow rad="50800">
                <a:srgbClr val="C00000">
                  <a:alpha val="45000"/>
                </a:srgbClr>
              </a:glo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5829300" y="4267200"/>
            <a:ext cx="512445" cy="611188"/>
            <a:chOff x="1981200" y="4267200"/>
            <a:chExt cx="512445" cy="611188"/>
          </a:xfrm>
        </p:grpSpPr>
        <p:cxnSp>
          <p:nvCxnSpPr>
            <p:cNvPr id="114" name="Straight Connector 113"/>
            <p:cNvCxnSpPr/>
            <p:nvPr/>
          </p:nvCxnSpPr>
          <p:spPr>
            <a:xfrm rot="5400000">
              <a:off x="1676400" y="4572000"/>
              <a:ext cx="609600" cy="0"/>
            </a:xfrm>
            <a:prstGeom prst="line">
              <a:avLst/>
            </a:prstGeom>
            <a:ln>
              <a:solidFill>
                <a:srgbClr val="C00000"/>
              </a:solidFill>
              <a:tailEnd type="none"/>
            </a:ln>
            <a:effectLst>
              <a:glow rad="50800">
                <a:srgbClr val="C00000">
                  <a:alpha val="45000"/>
                </a:srgbClr>
              </a:glo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1990725" y="4876800"/>
              <a:ext cx="50292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>
              <a:glow rad="50800">
                <a:srgbClr val="C00000">
                  <a:alpha val="45000"/>
                </a:srgbClr>
              </a:glo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20" name="Straight Arrow Connector 119"/>
          <p:cNvCxnSpPr/>
          <p:nvPr/>
        </p:nvCxnSpPr>
        <p:spPr>
          <a:xfrm rot="10800000">
            <a:off x="999097" y="6400800"/>
            <a:ext cx="7132320" cy="1588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63500">
              <a:schemeClr val="accent4">
                <a:satMod val="120000"/>
                <a:alpha val="45000"/>
              </a:scheme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2958465" y="5452110"/>
            <a:ext cx="731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343275" y="5495925"/>
            <a:ext cx="3048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5487194" y="5124450"/>
            <a:ext cx="713581" cy="1227578"/>
            <a:chOff x="5391944" y="5123656"/>
            <a:chExt cx="713581" cy="1227578"/>
          </a:xfrm>
        </p:grpSpPr>
        <p:cxnSp>
          <p:nvCxnSpPr>
            <p:cNvPr id="129" name="Straight Connector 128"/>
            <p:cNvCxnSpPr/>
            <p:nvPr/>
          </p:nvCxnSpPr>
          <p:spPr>
            <a:xfrm rot="5400000">
              <a:off x="5349637" y="5498544"/>
              <a:ext cx="731520" cy="79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5391944" y="5507198"/>
              <a:ext cx="30480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16200000" flipH="1">
              <a:off x="4980845" y="5929816"/>
              <a:ext cx="84124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5724525" y="5123656"/>
              <a:ext cx="381000" cy="79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24525" y="5866606"/>
              <a:ext cx="38100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46" name="Straight Connector 145"/>
          <p:cNvCxnSpPr/>
          <p:nvPr/>
        </p:nvCxnSpPr>
        <p:spPr>
          <a:xfrm rot="10800000">
            <a:off x="2930652" y="5076825"/>
            <a:ext cx="38404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800000">
            <a:off x="2930652" y="5829300"/>
            <a:ext cx="38404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1" name="Rounded Rectangle 150"/>
          <p:cNvSpPr/>
          <p:nvPr/>
        </p:nvSpPr>
        <p:spPr>
          <a:xfrm>
            <a:off x="76200" y="910698"/>
            <a:ext cx="914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48000"/>
                  <a:satMod val="138000"/>
                </a:schemeClr>
              </a:gs>
              <a:gs pos="25000">
                <a:schemeClr val="accent1">
                  <a:tint val="85000"/>
                </a:schemeClr>
              </a:gs>
              <a:gs pos="40000">
                <a:schemeClr val="accent1">
                  <a:tint val="92000"/>
                </a:schemeClr>
              </a:gs>
              <a:gs pos="50000">
                <a:schemeClr val="accent1">
                  <a:tint val="93000"/>
                </a:schemeClr>
              </a:gs>
              <a:gs pos="60000">
                <a:schemeClr val="accent1">
                  <a:tint val="92000"/>
                </a:schemeClr>
              </a:gs>
              <a:gs pos="75000">
                <a:schemeClr val="accent1">
                  <a:tint val="83000"/>
                  <a:satMod val="108000"/>
                </a:schemeClr>
              </a:gs>
              <a:gs pos="100000">
                <a:schemeClr val="accent1">
                  <a:tint val="48000"/>
                  <a:satMod val="150000"/>
                </a:schemeClr>
              </a:gs>
            </a:gsLst>
            <a:lin ang="16200000" scaled="1"/>
            <a:tileRect/>
          </a:gradFill>
          <a:effectLst>
            <a:glow rad="63500">
              <a:schemeClr val="accent1">
                <a:alpha val="45000"/>
                <a:satMod val="1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</a:rPr>
              <a:t>Power Distribution</a:t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dirty="0">
                <a:solidFill>
                  <a:prstClr val="black"/>
                </a:solidFill>
              </a:rPr>
              <a:t>West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8144774" y="942869"/>
            <a:ext cx="914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48000"/>
                  <a:satMod val="138000"/>
                </a:schemeClr>
              </a:gs>
              <a:gs pos="25000">
                <a:schemeClr val="accent1">
                  <a:tint val="85000"/>
                </a:schemeClr>
              </a:gs>
              <a:gs pos="40000">
                <a:schemeClr val="accent1">
                  <a:tint val="92000"/>
                </a:schemeClr>
              </a:gs>
              <a:gs pos="50000">
                <a:schemeClr val="accent1">
                  <a:tint val="93000"/>
                </a:schemeClr>
              </a:gs>
              <a:gs pos="60000">
                <a:schemeClr val="accent1">
                  <a:tint val="92000"/>
                </a:schemeClr>
              </a:gs>
              <a:gs pos="75000">
                <a:schemeClr val="accent1">
                  <a:tint val="83000"/>
                  <a:satMod val="108000"/>
                </a:schemeClr>
              </a:gs>
              <a:gs pos="100000">
                <a:schemeClr val="accent1">
                  <a:tint val="48000"/>
                  <a:satMod val="150000"/>
                </a:schemeClr>
              </a:gs>
            </a:gsLst>
            <a:lin ang="16200000" scaled="1"/>
            <a:tileRect/>
          </a:gradFill>
          <a:effectLst>
            <a:glow rad="63500">
              <a:schemeClr val="accent1">
                <a:alpha val="45000"/>
                <a:satMod val="1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</a:rPr>
              <a:t>Power Distribution</a:t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dirty="0">
                <a:solidFill>
                  <a:prstClr val="black"/>
                </a:solidFill>
              </a:rPr>
              <a:t>East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6200" y="6172200"/>
            <a:ext cx="914400" cy="457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48000"/>
                  <a:satMod val="138000"/>
                </a:schemeClr>
              </a:gs>
              <a:gs pos="25000">
                <a:schemeClr val="accent4">
                  <a:tint val="85000"/>
                </a:schemeClr>
              </a:gs>
              <a:gs pos="40000">
                <a:schemeClr val="accent4">
                  <a:tint val="92000"/>
                </a:schemeClr>
              </a:gs>
              <a:gs pos="50000">
                <a:schemeClr val="accent4">
                  <a:tint val="93000"/>
                </a:schemeClr>
              </a:gs>
              <a:gs pos="60000">
                <a:schemeClr val="accent4">
                  <a:tint val="92000"/>
                </a:schemeClr>
              </a:gs>
              <a:gs pos="75000">
                <a:schemeClr val="accent4">
                  <a:tint val="83000"/>
                  <a:satMod val="108000"/>
                </a:schemeClr>
              </a:gs>
              <a:gs pos="100000">
                <a:schemeClr val="accent4">
                  <a:tint val="48000"/>
                  <a:satMod val="150000"/>
                </a:schemeClr>
              </a:gs>
            </a:gsLst>
            <a:lin ang="16200000" scaled="1"/>
            <a:tileRect/>
          </a:gradFill>
          <a:effectLst>
            <a:glow rad="63500">
              <a:schemeClr val="accent4">
                <a:alpha val="45000"/>
                <a:satMod val="12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</a:rPr>
              <a:t>Chilled Water Distribution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</a:rPr>
              <a:t>West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495550" y="37650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Substation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161 kV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026218" y="37380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Substation 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69 kV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015590" y="819150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Across Campus Tie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4297681" y="1143000"/>
            <a:ext cx="4571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419600" y="1143000"/>
            <a:ext cx="4571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572000" y="1143000"/>
            <a:ext cx="4571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724400" y="1143000"/>
            <a:ext cx="4571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086701" y="4334774"/>
            <a:ext cx="1620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West Chiller </a:t>
            </a:r>
            <a: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Plant</a:t>
            </a:r>
            <a:endParaRPr lang="en-US" sz="1000" b="1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964015" y="4334774"/>
            <a:ext cx="1416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North </a:t>
            </a:r>
            <a: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Chiller Plant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8144774" y="6172200"/>
            <a:ext cx="914400" cy="457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48000"/>
                  <a:satMod val="138000"/>
                </a:schemeClr>
              </a:gs>
              <a:gs pos="25000">
                <a:schemeClr val="accent4">
                  <a:tint val="85000"/>
                </a:schemeClr>
              </a:gs>
              <a:gs pos="40000">
                <a:schemeClr val="accent4">
                  <a:tint val="92000"/>
                </a:schemeClr>
              </a:gs>
              <a:gs pos="50000">
                <a:schemeClr val="accent4">
                  <a:tint val="93000"/>
                </a:schemeClr>
              </a:gs>
              <a:gs pos="60000">
                <a:schemeClr val="accent4">
                  <a:tint val="92000"/>
                </a:schemeClr>
              </a:gs>
              <a:gs pos="75000">
                <a:schemeClr val="accent4">
                  <a:tint val="83000"/>
                  <a:satMod val="108000"/>
                </a:schemeClr>
              </a:gs>
              <a:gs pos="100000">
                <a:schemeClr val="accent4">
                  <a:tint val="48000"/>
                  <a:satMod val="150000"/>
                </a:schemeClr>
              </a:gs>
            </a:gsLst>
            <a:lin ang="16200000" scaled="1"/>
            <a:tileRect/>
          </a:gradFill>
          <a:effectLst>
            <a:glow rad="63500">
              <a:schemeClr val="accent4">
                <a:alpha val="45000"/>
                <a:satMod val="12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</a:rPr>
              <a:t>Chilled Water Distribution</a:t>
            </a:r>
            <a:br>
              <a:rPr lang="en-US" sz="900" dirty="0">
                <a:solidFill>
                  <a:prstClr val="black"/>
                </a:solidFill>
              </a:rPr>
            </a:br>
            <a:r>
              <a:rPr lang="en-US" sz="900" dirty="0">
                <a:solidFill>
                  <a:prstClr val="black"/>
                </a:solidFill>
              </a:rPr>
              <a:t>East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429000" y="10477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University of Iowa </a:t>
            </a:r>
            <a:br>
              <a:rPr lang="en-US" sz="16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</a:br>
            <a:r>
              <a:rPr lang="en-US" sz="16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Main Campus Utilities</a:t>
            </a:r>
          </a:p>
        </p:txBody>
      </p:sp>
      <p:pic>
        <p:nvPicPr>
          <p:cNvPr id="132" name="Picture 131" descr="boiler_doorOp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348" y="5105400"/>
            <a:ext cx="612648" cy="471059"/>
          </a:xfrm>
          <a:prstGeom prst="rect">
            <a:avLst/>
          </a:prstGeom>
        </p:spPr>
      </p:pic>
      <p:cxnSp>
        <p:nvCxnSpPr>
          <p:cNvPr id="134" name="Straight Arrow Connector 133"/>
          <p:cNvCxnSpPr/>
          <p:nvPr/>
        </p:nvCxnSpPr>
        <p:spPr>
          <a:xfrm rot="5400000" flipH="1" flipV="1">
            <a:off x="259874" y="4826476"/>
            <a:ext cx="54864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69064" y="5564398"/>
            <a:ext cx="474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UIHC</a:t>
            </a:r>
            <a:endParaRPr lang="en-US" sz="1000" b="1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077200" y="581025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East </a:t>
            </a:r>
            <a:r>
              <a:rPr lang="en-US" sz="1000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Campus</a:t>
            </a:r>
            <a:endParaRPr lang="en-US" sz="1000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6200" y="542925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West </a:t>
            </a:r>
            <a:r>
              <a:rPr lang="en-US" sz="1000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Campus</a:t>
            </a:r>
            <a:endParaRPr lang="en-US" sz="1000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943180" y="5163087"/>
            <a:ext cx="1291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Steam Chillers (3)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1981200" y="6019800"/>
            <a:ext cx="1352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Electric Chillers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(8)</a:t>
            </a:r>
            <a:endParaRPr lang="en-US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613696" y="5142772"/>
            <a:ext cx="123341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Steam Chiller (</a:t>
            </a:r>
            <a:r>
              <a:rPr lang="en-US" sz="13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)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986730" y="5203347"/>
            <a:ext cx="1291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Steam Chillers (3)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5931675" y="6019800"/>
            <a:ext cx="1342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Electric Chillers </a:t>
            </a:r>
            <a:r>
              <a:rPr lang="en-US" sz="1200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(1)</a:t>
            </a:r>
            <a:endParaRPr lang="en-US" sz="1200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067460" y="643530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Legend:</a:t>
            </a:r>
            <a:r>
              <a:rPr lang="en-US" sz="11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	Electrical		Chilled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	Steam		Potable Water</a:t>
            </a:r>
            <a:r>
              <a:rPr lang="en-US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/>
            </a:r>
            <a:br>
              <a:rPr lang="en-US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</a:br>
            <a:endParaRPr lang="en-US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2819400" y="6553200"/>
            <a:ext cx="1524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819400" y="6705600"/>
            <a:ext cx="152400" cy="76200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4648200" y="6553200"/>
            <a:ext cx="152400" cy="76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236758" y="1076324"/>
            <a:ext cx="4572000" cy="1"/>
          </a:xfrm>
          <a:prstGeom prst="straightConnector1">
            <a:avLst/>
          </a:prstGeom>
          <a:ln>
            <a:prstDash val="lg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>
            <a:off x="990233" y="4267200"/>
            <a:ext cx="7132320" cy="1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  <a:effectLst>
            <a:glow rad="635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1013460" y="1076324"/>
            <a:ext cx="1234440" cy="1"/>
          </a:xfrm>
          <a:prstGeom prst="line">
            <a:avLst/>
          </a:prstGeom>
          <a:ln cmpd="sng"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6821904" y="1081019"/>
            <a:ext cx="1325880" cy="1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2018863" y="3437202"/>
            <a:ext cx="3337560" cy="0"/>
          </a:xfrm>
          <a:prstGeom prst="line">
            <a:avLst/>
          </a:prstGeom>
          <a:ln>
            <a:solidFill>
              <a:srgbClr val="C00000"/>
            </a:solidFill>
            <a:headEnd type="arrow"/>
            <a:tailEnd type="none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966325" y="2949042"/>
            <a:ext cx="365760" cy="12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956800" y="3987416"/>
            <a:ext cx="365760" cy="12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2827670" y="2746054"/>
            <a:ext cx="223671" cy="211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8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655274" y="2719555"/>
            <a:ext cx="286170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10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347633" y="2709851"/>
            <a:ext cx="278191" cy="223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11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310439" y="2430395"/>
            <a:ext cx="1097341" cy="211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Solid Fuel Boilers</a:t>
            </a:r>
            <a:endParaRPr lang="en-US" sz="1200" b="1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647826" y="2422875"/>
            <a:ext cx="1204043" cy="211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Natural Gas Boilers</a:t>
            </a:r>
          </a:p>
        </p:txBody>
      </p:sp>
      <p:pic>
        <p:nvPicPr>
          <p:cNvPr id="13" name="Picture 12" descr="turb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4191" y="3241514"/>
            <a:ext cx="460628" cy="406603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5869416" y="3852298"/>
            <a:ext cx="252850" cy="0"/>
          </a:xfrm>
          <a:prstGeom prst="line">
            <a:avLst/>
          </a:prstGeom>
          <a:ln>
            <a:solidFill>
              <a:srgbClr val="C00000"/>
            </a:solidFill>
            <a:tailEnd type="none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138425" y="2921329"/>
            <a:ext cx="0" cy="12801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turb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0825" y="2743200"/>
            <a:ext cx="460628" cy="406603"/>
          </a:xfrm>
          <a:prstGeom prst="rect">
            <a:avLst/>
          </a:prstGeom>
        </p:spPr>
      </p:pic>
      <p:pic>
        <p:nvPicPr>
          <p:cNvPr id="14" name="Picture 13" descr="turb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2684" y="3701751"/>
            <a:ext cx="460628" cy="406603"/>
          </a:xfrm>
          <a:prstGeom prst="rect">
            <a:avLst/>
          </a:prstGeom>
        </p:spPr>
      </p:pic>
      <p:cxnSp>
        <p:nvCxnSpPr>
          <p:cNvPr id="95" name="Straight Connector 94"/>
          <p:cNvCxnSpPr/>
          <p:nvPr/>
        </p:nvCxnSpPr>
        <p:spPr>
          <a:xfrm>
            <a:off x="5866525" y="2917570"/>
            <a:ext cx="252850" cy="0"/>
          </a:xfrm>
          <a:prstGeom prst="line">
            <a:avLst/>
          </a:prstGeom>
          <a:ln>
            <a:solidFill>
              <a:srgbClr val="C00000"/>
            </a:solidFill>
            <a:tailEnd type="none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822362" y="3974293"/>
            <a:ext cx="568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866525" y="3382559"/>
            <a:ext cx="252850" cy="0"/>
          </a:xfrm>
          <a:prstGeom prst="line">
            <a:avLst/>
          </a:prstGeom>
          <a:ln>
            <a:solidFill>
              <a:srgbClr val="C00000"/>
            </a:solidFill>
            <a:tailEnd type="none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822362" y="3499779"/>
            <a:ext cx="568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822362" y="3059484"/>
            <a:ext cx="568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952723" y="2099357"/>
            <a:ext cx="135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Steam Turbine </a:t>
            </a:r>
            <a: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/>
            </a:r>
            <a:b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</a:br>
            <a: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Electric </a:t>
            </a:r>
            <a:b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</a:br>
            <a: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Generators</a:t>
            </a:r>
          </a:p>
        </p:txBody>
      </p:sp>
      <p:cxnSp>
        <p:nvCxnSpPr>
          <p:cNvPr id="218" name="Straight Connector 217"/>
          <p:cNvCxnSpPr/>
          <p:nvPr/>
        </p:nvCxnSpPr>
        <p:spPr>
          <a:xfrm rot="5400000">
            <a:off x="4066567" y="4610995"/>
            <a:ext cx="667512" cy="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9" name="Rounded Rectangle 218"/>
          <p:cNvSpPr/>
          <p:nvPr/>
        </p:nvSpPr>
        <p:spPr>
          <a:xfrm>
            <a:off x="60472" y="4039114"/>
            <a:ext cx="914400" cy="457200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  <a:lumMod val="83000"/>
                  <a:lumOff val="17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effectLst>
            <a:glow rad="63500">
              <a:srgbClr val="C00000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Steam Distribution West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8144774" y="4051783"/>
            <a:ext cx="914400" cy="457200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  <a:lumMod val="83000"/>
                  <a:lumOff val="17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effectLst>
            <a:glow rad="63500">
              <a:srgbClr val="C00000">
                <a:alpha val="4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Steam Distribution East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2049199" y="1261191"/>
            <a:ext cx="1989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Water </a:t>
            </a:r>
            <a:r>
              <a:rPr lang="en-US" sz="14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Treatment Plant</a:t>
            </a:r>
            <a:endParaRPr lang="en-US" sz="1400" b="1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8144774" y="1568968"/>
            <a:ext cx="914400" cy="45720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Potable Water Distribution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East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80224" y="1558043"/>
            <a:ext cx="914400" cy="45720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Potable Water Distribution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West</a:t>
            </a:r>
          </a:p>
        </p:txBody>
      </p:sp>
      <p:cxnSp>
        <p:nvCxnSpPr>
          <p:cNvPr id="225" name="Straight Arrow Connector 224"/>
          <p:cNvCxnSpPr/>
          <p:nvPr/>
        </p:nvCxnSpPr>
        <p:spPr>
          <a:xfrm rot="10800000">
            <a:off x="1011555" y="1717727"/>
            <a:ext cx="7132320" cy="1588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4465320" y="1558044"/>
            <a:ext cx="0" cy="1596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9" name="Rounded Rectangle 228"/>
          <p:cNvSpPr/>
          <p:nvPr/>
        </p:nvSpPr>
        <p:spPr>
          <a:xfrm>
            <a:off x="4648200" y="6705600"/>
            <a:ext cx="152400" cy="76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049199" y="2718455"/>
            <a:ext cx="215692" cy="211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7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353382" y="2063914"/>
            <a:ext cx="1544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Main Power Plant</a:t>
            </a:r>
          </a:p>
        </p:txBody>
      </p:sp>
      <p:pic>
        <p:nvPicPr>
          <p:cNvPr id="158" name="Picture 157" descr="powerpla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1628" y="1840291"/>
            <a:ext cx="948188" cy="582231"/>
          </a:xfrm>
          <a:prstGeom prst="rect">
            <a:avLst/>
          </a:prstGeom>
          <a:effectLst>
            <a:softEdge rad="12700"/>
          </a:effectLst>
        </p:spPr>
      </p:pic>
      <p:cxnSp>
        <p:nvCxnSpPr>
          <p:cNvPr id="157" name="Straight Connector 156"/>
          <p:cNvCxnSpPr/>
          <p:nvPr/>
        </p:nvCxnSpPr>
        <p:spPr>
          <a:xfrm rot="5400000">
            <a:off x="977122" y="2223402"/>
            <a:ext cx="1005840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10800000">
            <a:off x="1480492" y="2734316"/>
            <a:ext cx="2816352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1333500" y="5784247"/>
            <a:ext cx="914400" cy="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1" name="Picture 220" descr="h20Pla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993" y="1053941"/>
            <a:ext cx="1173661" cy="574689"/>
          </a:xfrm>
          <a:prstGeom prst="rect">
            <a:avLst/>
          </a:prstGeom>
        </p:spPr>
      </p:pic>
      <p:cxnSp>
        <p:nvCxnSpPr>
          <p:cNvPr id="191" name="Straight Arrow Connector 190"/>
          <p:cNvCxnSpPr/>
          <p:nvPr/>
        </p:nvCxnSpPr>
        <p:spPr>
          <a:xfrm>
            <a:off x="6846669" y="5841397"/>
            <a:ext cx="914400" cy="121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16200000" flipH="1">
            <a:off x="3238192" y="5924804"/>
            <a:ext cx="8412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H="1">
            <a:off x="314049" y="3276600"/>
            <a:ext cx="1" cy="7427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752382" y="3355119"/>
            <a:ext cx="1" cy="6642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479904" y="2740968"/>
            <a:ext cx="586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WCB </a:t>
            </a:r>
            <a:r>
              <a:rPr lang="en-US" sz="10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2</a:t>
            </a:r>
            <a:endParaRPr lang="en-US" sz="1000" b="1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pic>
        <p:nvPicPr>
          <p:cNvPr id="138" name="Picture 137" descr="boiler_doorOp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987040"/>
            <a:ext cx="475699" cy="365760"/>
          </a:xfrm>
          <a:prstGeom prst="rect">
            <a:avLst/>
          </a:prstGeom>
        </p:spPr>
      </p:pic>
      <p:pic>
        <p:nvPicPr>
          <p:cNvPr id="154" name="Picture 153" descr="boiler_doorOp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081" y="2987040"/>
            <a:ext cx="475699" cy="365760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 rot="5400000">
            <a:off x="4425301" y="3465515"/>
            <a:ext cx="1046224" cy="0"/>
          </a:xfrm>
          <a:prstGeom prst="line">
            <a:avLst/>
          </a:prstGeom>
          <a:ln>
            <a:solidFill>
              <a:srgbClr val="C00000"/>
            </a:solidFill>
            <a:tailEnd type="none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rot="5400000">
            <a:off x="1554745" y="3770169"/>
            <a:ext cx="905256" cy="13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rot="5400000">
            <a:off x="3158348" y="3762040"/>
            <a:ext cx="905256" cy="13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5400000">
            <a:off x="2233177" y="3770169"/>
            <a:ext cx="905256" cy="13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glow rad="50800">
              <a:srgbClr val="C00000">
                <a:alpha val="45000"/>
              </a:srgbClr>
            </a:glo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1869555" y="2873007"/>
            <a:ext cx="274320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2573999" y="2871918"/>
            <a:ext cx="274320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 descr="boiler_doorOp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2995804"/>
            <a:ext cx="508229" cy="359313"/>
          </a:xfrm>
          <a:prstGeom prst="rect">
            <a:avLst/>
          </a:prstGeom>
        </p:spPr>
      </p:pic>
      <p:pic>
        <p:nvPicPr>
          <p:cNvPr id="8" name="Picture 7" descr="boiler_doorOp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5769" y="3001478"/>
            <a:ext cx="508229" cy="35931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352800" y="2731829"/>
            <a:ext cx="1178290" cy="1492573"/>
            <a:chOff x="3643902" y="2731829"/>
            <a:chExt cx="1178290" cy="1492573"/>
          </a:xfrm>
        </p:grpSpPr>
        <p:cxnSp>
          <p:nvCxnSpPr>
            <p:cNvPr id="217" name="Straight Arrow Connector 216"/>
            <p:cNvCxnSpPr/>
            <p:nvPr/>
          </p:nvCxnSpPr>
          <p:spPr>
            <a:xfrm rot="5400000">
              <a:off x="4117555" y="3771115"/>
              <a:ext cx="905256" cy="131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>
              <a:glow rad="50800">
                <a:srgbClr val="C00000">
                  <a:alpha val="45000"/>
                </a:srgbClr>
              </a:glo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3770940" y="2880273"/>
              <a:ext cx="274320" cy="0"/>
            </a:xfrm>
            <a:prstGeom prst="line">
              <a:avLst/>
            </a:prstGeom>
            <a:ln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4454103" y="2868989"/>
              <a:ext cx="274320" cy="0"/>
            </a:xfrm>
            <a:prstGeom prst="line">
              <a:avLst/>
            </a:prstGeom>
            <a:ln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9" name="Picture 8" descr="boiler_doorOpe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902" y="2999304"/>
              <a:ext cx="508229" cy="359313"/>
            </a:xfrm>
            <a:prstGeom prst="rect">
              <a:avLst/>
            </a:prstGeom>
          </p:spPr>
        </p:pic>
        <p:pic>
          <p:nvPicPr>
            <p:cNvPr id="11" name="Picture 10" descr="boiler_doorOpe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3963" y="2998383"/>
              <a:ext cx="508229" cy="35931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0" y="2603956"/>
            <a:ext cx="12704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Natural Gas Boilers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6043" y="2740968"/>
            <a:ext cx="584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WCB 1</a:t>
            </a:r>
            <a:endParaRPr lang="en-US" sz="1000" b="1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4979" y="5715000"/>
            <a:ext cx="12704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Natural Gas </a:t>
            </a:r>
            <a:r>
              <a:rPr lang="en-US" sz="8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Boiler</a:t>
            </a:r>
            <a:endParaRPr lang="en-US" sz="800" b="1" dirty="0">
              <a:solidFill>
                <a:prstClr val="black"/>
              </a:solidFill>
              <a:latin typeface="Corbel"/>
              <a:ea typeface="ＭＳ Ｐゴシック" pitchFamily="34" charset="-128"/>
            </a:endParaRPr>
          </a:p>
        </p:txBody>
      </p:sp>
      <p:cxnSp>
        <p:nvCxnSpPr>
          <p:cNvPr id="179" name="Straight Arrow Connector 178"/>
          <p:cNvCxnSpPr/>
          <p:nvPr/>
        </p:nvCxnSpPr>
        <p:spPr>
          <a:xfrm flipH="1" flipV="1">
            <a:off x="7477660" y="1075163"/>
            <a:ext cx="0" cy="2788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7099797" y="3051895"/>
            <a:ext cx="365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24" y="2895107"/>
            <a:ext cx="463106" cy="283559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6" y="3695485"/>
            <a:ext cx="463106" cy="283559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50" y="3300555"/>
            <a:ext cx="463106" cy="283559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71" y="2499903"/>
            <a:ext cx="463106" cy="283559"/>
          </a:xfrm>
          <a:prstGeom prst="rect">
            <a:avLst/>
          </a:prstGeom>
        </p:spPr>
      </p:pic>
      <p:sp>
        <p:nvSpPr>
          <p:cNvPr id="199" name="TextBox 198"/>
          <p:cNvSpPr txBox="1"/>
          <p:nvPr/>
        </p:nvSpPr>
        <p:spPr>
          <a:xfrm>
            <a:off x="6238875" y="1853572"/>
            <a:ext cx="135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Natural Gas</a:t>
            </a:r>
            <a:br>
              <a:rPr lang="en-US" sz="12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</a:br>
            <a:r>
              <a:rPr lang="en-US" sz="1200" b="1" dirty="0" smtClean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Engine Electric </a:t>
            </a:r>
            <a: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/>
            </a:r>
            <a:b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</a:br>
            <a:r>
              <a:rPr lang="en-US" sz="1200" b="1" dirty="0">
                <a:solidFill>
                  <a:prstClr val="black"/>
                </a:solidFill>
                <a:latin typeface="Corbel"/>
                <a:ea typeface="ＭＳ Ｐゴシック" pitchFamily="34" charset="-128"/>
              </a:rPr>
              <a:t>Generators</a:t>
            </a:r>
          </a:p>
        </p:txBody>
      </p:sp>
    </p:spTree>
    <p:extLst>
      <p:ext uri="{BB962C8B-B14F-4D97-AF65-F5344CB8AC3E}">
        <p14:creationId xmlns:p14="http://schemas.microsoft.com/office/powerpoint/2010/main" val="42399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 &amp; Energy Management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405369"/>
              </p:ext>
            </p:extLst>
          </p:nvPr>
        </p:nvGraphicFramePr>
        <p:xfrm>
          <a:off x="1588" y="0"/>
          <a:ext cx="914505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resentation" r:id="rId4" imgW="4570388" imgH="3427437" progId="PowerPoint.Show.12">
                  <p:embed/>
                </p:oleObj>
              </mc:Choice>
              <mc:Fallback>
                <p:oleObj name="Presentation" r:id="rId4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0"/>
                        <a:ext cx="914505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6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 &amp; Energy Management</a:t>
            </a:r>
            <a:endParaRPr lang="en-US" dirty="0"/>
          </a:p>
        </p:txBody>
      </p:sp>
      <p:pic>
        <p:nvPicPr>
          <p:cNvPr id="1026" name="Picture 2" descr="C:\Users\dguckert\Desktop\UEMOrg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Purchased Fuels</a:t>
            </a:r>
            <a:endParaRPr lang="en-US" dirty="0"/>
          </a:p>
        </p:txBody>
      </p:sp>
      <p:pic>
        <p:nvPicPr>
          <p:cNvPr id="9218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7" y="1828800"/>
            <a:ext cx="520382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Purchased Energy</a:t>
            </a:r>
            <a:endParaRPr lang="en-US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7" y="1828800"/>
            <a:ext cx="5203825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by Energy Content</a:t>
            </a:r>
            <a:endParaRPr lang="en-US" dirty="0"/>
          </a:p>
        </p:txBody>
      </p:sp>
      <p:pic>
        <p:nvPicPr>
          <p:cNvPr id="8194" name="Picture 1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568" y="1676400"/>
            <a:ext cx="563086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 Enterprise Budget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744040"/>
              </p:ext>
            </p:extLst>
          </p:nvPr>
        </p:nvGraphicFramePr>
        <p:xfrm>
          <a:off x="1524000" y="1905000"/>
          <a:ext cx="6001703" cy="368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1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American Incentives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542846"/>
              </p:ext>
            </p:extLst>
          </p:nvPr>
        </p:nvGraphicFramePr>
        <p:xfrm>
          <a:off x="1089624" y="1828800"/>
          <a:ext cx="696475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4" imgW="4602417" imgH="2316384" progId="Excel.Sheet.12">
                  <p:embed/>
                </p:oleObj>
              </mc:Choice>
              <mc:Fallback>
                <p:oleObj name="Worksheet" r:id="rId4" imgW="4602417" imgH="23163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9624" y="1828800"/>
                        <a:ext cx="6964752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Curtailment Response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36" r="22236"/>
          <a:stretch/>
        </p:blipFill>
        <p:spPr bwMode="auto">
          <a:xfrm>
            <a:off x="-76200" y="1905000"/>
            <a:ext cx="7467600" cy="344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0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32443"/>
              </p:ext>
            </p:extLst>
          </p:nvPr>
        </p:nvGraphicFramePr>
        <p:xfrm>
          <a:off x="152400" y="76200"/>
          <a:ext cx="8662051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Use By Buildings FY2013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35296"/>
              </p:ext>
            </p:extLst>
          </p:nvPr>
        </p:nvGraphicFramePr>
        <p:xfrm>
          <a:off x="685801" y="1676400"/>
          <a:ext cx="7924802" cy="3352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7658"/>
                <a:gridCol w="864524"/>
                <a:gridCol w="864524"/>
                <a:gridCol w="864524"/>
                <a:gridCol w="864524"/>
                <a:gridCol w="864524"/>
                <a:gridCol w="864524"/>
              </a:tblGrid>
              <a:tr h="78778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Bldg Name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EL MMBtu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ST (MMBTU)</a:t>
                      </a:r>
                      <a:br>
                        <a:rPr lang="en-US" sz="1400" u="none" strike="noStrike">
                          <a:effectLst/>
                        </a:rPr>
                      </a:b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CW (MMBtu)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TOTAL (MMBtu)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% of Total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Cumulative Total %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99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hlinkClick r:id="rId2"/>
                        </a:rPr>
                        <a:t>POMERANTZ FAMILY PAVILION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73,525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89,233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86,060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248,818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9.45%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9.45%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99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>
                          <a:effectLst/>
                          <a:hlinkClick r:id="rId3"/>
                        </a:rPr>
                        <a:t>COLLOTON PAVILION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80,539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41,358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117,127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239,024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9.08%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18.54%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99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  <a:hlinkClick r:id="rId4"/>
                        </a:rPr>
                        <a:t>GENERAL HOSPITAL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30,945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98,903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47,094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176,942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6.72%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25.26%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99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>
                          <a:effectLst/>
                          <a:hlinkClick r:id="rId5"/>
                        </a:rPr>
                        <a:t>BOWEN SCIENCE BUILDING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35,359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91,797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42,950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170,106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6.46%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31.72%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99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>
                          <a:effectLst/>
                          <a:hlinkClick r:id="rId6"/>
                        </a:rPr>
                        <a:t>CARVER PAVILION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49,287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39,504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59,853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148,643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5.65%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37.37%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99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  <a:hlinkClick r:id="rId7"/>
                        </a:rPr>
                        <a:t>PAPPAJOHN PAVILION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38,174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43,515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44,319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126,008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4.79%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42.16%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4695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>
                          <a:effectLst/>
                          <a:hlinkClick r:id="rId8"/>
                        </a:rPr>
                        <a:t>MEDICAL EDUCATION RESEARCH FACILITY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22,621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77,427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24,298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124,346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4.72%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46.89%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99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>
                          <a:effectLst/>
                          <a:hlinkClick r:id="rId9"/>
                        </a:rPr>
                        <a:t>MEDICAL LABORATORIES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21,829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43,997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31,406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97,232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3.69%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50.58%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5181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50+% of Energy Use in 8 Buildings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05813"/>
              </p:ext>
            </p:extLst>
          </p:nvPr>
        </p:nvGraphicFramePr>
        <p:xfrm>
          <a:off x="304801" y="304800"/>
          <a:ext cx="7848594" cy="4742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599"/>
                <a:gridCol w="671945"/>
                <a:gridCol w="856210"/>
                <a:gridCol w="856210"/>
                <a:gridCol w="856210"/>
                <a:gridCol w="856210"/>
                <a:gridCol w="856210"/>
              </a:tblGrid>
              <a:tr h="3875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Bldg Name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EL MMBtu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ST (MMBTU)</a:t>
                      </a:r>
                      <a:br>
                        <a:rPr lang="en-US" sz="1200" u="none" strike="noStrike">
                          <a:effectLst/>
                        </a:rPr>
                      </a:b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CW (MMBtu)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TOTAL (MMBtu)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% of Total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Cumulative Total %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2"/>
                        </a:rPr>
                        <a:t>POMERANTZ FAMILY PAVILION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73,525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89,233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86,060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248,818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9.45%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9.45%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hlinkClick r:id="rId3"/>
                        </a:rPr>
                        <a:t>COLLOTON PAVILION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80,539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41,358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117,127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239,024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9.08%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18.54%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hlinkClick r:id="rId4"/>
                        </a:rPr>
                        <a:t>GENERAL HOSPITAL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30,945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98,903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47,094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176,942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6.72%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25.26%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5"/>
                        </a:rPr>
                        <a:t>BOWEN SCIENCE BUILDING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35,359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91,797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42,950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170,106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6.46%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31.72%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6"/>
                        </a:rPr>
                        <a:t>CARVER PAVILION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49,287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39,504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59,853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148,643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5.65%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37.37%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hlinkClick r:id="rId7"/>
                        </a:rPr>
                        <a:t>PAPPAJOHN PAVILION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38,174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43,515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44,319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126,008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4.79%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42.16%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2309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8"/>
                        </a:rPr>
                        <a:t>MEDICAL EDUCATION RESEARCH FACILITY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22,621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77,427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24,298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124,346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4.72%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46.89%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9"/>
                        </a:rPr>
                        <a:t>MEDICAL LABORATORIES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21,829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43,997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31,406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97,232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3.69%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50.58%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10"/>
                        </a:rPr>
                        <a:t>PHARMACY BUILDING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21,727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48,137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23,856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93,720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3.56%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54.14%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11"/>
                        </a:rPr>
                        <a:t>DENTAL SCIENCE BUILDING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15,387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52,671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22,710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90,767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3.45%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57.59%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12"/>
                        </a:rPr>
                        <a:t>CHEMISTRY BUILDING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27,611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28,992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31,326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87,929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3.34%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60.93%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hlinkClick r:id="rId13"/>
                        </a:rPr>
                        <a:t>BOYD TOWER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23,333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25,276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13,627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62,237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2.36%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63.30%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14"/>
                        </a:rPr>
                        <a:t>LIBRARY (MAIN)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17,943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20,685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23,553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62,181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2.36%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65.66%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2309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15"/>
                        </a:rPr>
                        <a:t>CARVER BIOMEDICAL RESEARCH BUILDING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17,394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22,851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20,359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60,604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2.30%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67.96%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hlinkClick r:id="rId16"/>
                        </a:rPr>
                        <a:t>SOUTH WING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17,629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23,797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16,687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58,113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2.21%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70.17%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2309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17"/>
                        </a:rPr>
                        <a:t>IOWA ADVANCED TECHNOLOGY LABORATORIES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13,557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19,320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17,227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50,104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1.90%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72.07%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18"/>
                        </a:rPr>
                        <a:t>IOWA MEMORIAL UNION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10,873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19,551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13,160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43,584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1.66%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73.73%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19"/>
                        </a:rPr>
                        <a:t>SEAMANS CENTER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14,203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16,251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10,630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41,084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1.56%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75.29%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20"/>
                        </a:rPr>
                        <a:t>BIOLOGY BUILDING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13,576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14,166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9,489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37,231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1.41%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76.71%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2309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21"/>
                        </a:rPr>
                        <a:t>ECKSTEIN MEDICAL RESEARCH BUILDING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17,449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17,368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364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35,181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1.34%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78.04%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>
                          <a:effectLst/>
                          <a:hlinkClick r:id="rId22"/>
                        </a:rPr>
                        <a:t>LINDQUIST CENTER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12,798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8,198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12,891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33,886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1.29%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79.33%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  <a:tr h="147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u="none" strike="noStrike" dirty="0">
                          <a:effectLst/>
                          <a:hlinkClick r:id="rId23"/>
                        </a:rPr>
                        <a:t>UNIVERSITY CAPITOL CENTRE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14,700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7,520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9,453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31,673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effectLst/>
                        </a:rPr>
                        <a:t>1.20%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effectLst/>
                        </a:rPr>
                        <a:t>80.53%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5181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80+% of Energy Use in 22 Buildings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691820"/>
              </p:ext>
            </p:extLst>
          </p:nvPr>
        </p:nvGraphicFramePr>
        <p:xfrm>
          <a:off x="-34636" y="-76200"/>
          <a:ext cx="9144000" cy="575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96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Side</a:t>
            </a:r>
            <a:endParaRPr lang="en-US" dirty="0"/>
          </a:p>
        </p:txBody>
      </p:sp>
      <p:pic>
        <p:nvPicPr>
          <p:cNvPr id="11266" name="Picture 2" descr="Power Plant Iowa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874519"/>
            <a:ext cx="48895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Energy Intensive Buildings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46059"/>
              </p:ext>
            </p:extLst>
          </p:nvPr>
        </p:nvGraphicFramePr>
        <p:xfrm>
          <a:off x="1219200" y="1600200"/>
          <a:ext cx="6781799" cy="3809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8405"/>
                <a:gridCol w="1004710"/>
                <a:gridCol w="1318684"/>
              </a:tblGrid>
              <a:tr h="9430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Bldg Name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TOTAL (MMBtu)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Total EUI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rtl="0" fontAlgn="t"/>
                      <a:r>
                        <a:rPr lang="en-US" sz="1400" u="none" strike="noStrike" dirty="0" smtClean="0">
                          <a:effectLst/>
                        </a:rPr>
                        <a:t>Btu/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ksf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83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  <a:hlinkClick r:id="rId2"/>
                        </a:rPr>
                        <a:t>PHARMACY BUILDING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93,720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655.51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83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  <a:hlinkClick r:id="rId3"/>
                        </a:rPr>
                        <a:t>MEDICAL EDUCATION RESEARCH FACILITY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124,346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537.96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83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  <a:hlinkClick r:id="rId4"/>
                        </a:rPr>
                        <a:t>BOWEN SCIENCE BUILDING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170,106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453.55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83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>
                          <a:effectLst/>
                          <a:hlinkClick r:id="rId5"/>
                        </a:rPr>
                        <a:t>CARVER BIOMEDICAL RESEARCH BUILDING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60,604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444.17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83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>
                          <a:effectLst/>
                          <a:hlinkClick r:id="rId6"/>
                        </a:rPr>
                        <a:t>MEDICAL LABORATORIES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97,232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426.13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83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>
                          <a:effectLst/>
                          <a:hlinkClick r:id="rId7"/>
                        </a:rPr>
                        <a:t>DENTAL SCIENCE BUILDING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90,767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403.49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83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>
                          <a:effectLst/>
                          <a:hlinkClick r:id="rId8"/>
                        </a:rPr>
                        <a:t>IOWA ADVANCED TECHNOLOGY LABORATORIES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>
                          <a:effectLst/>
                        </a:rPr>
                        <a:t>50,104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391.64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83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>
                          <a:effectLst/>
                          <a:hlinkClick r:id="rId9"/>
                        </a:rPr>
                        <a:t>BIOLOGY BUILDING EAST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22,397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effectLst/>
                        </a:rPr>
                        <a:t>359.23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0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Control Center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25" y="1714500"/>
            <a:ext cx="5738549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Suppliers</a:t>
            </a:r>
            <a:endParaRPr lang="en-US" dirty="0"/>
          </a:p>
        </p:txBody>
      </p:sp>
      <p:pic>
        <p:nvPicPr>
          <p:cNvPr id="3" name="Picture 2" descr="MidAmerican Energ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Suppliers</a:t>
            </a:r>
            <a:endParaRPr lang="en-US" dirty="0"/>
          </a:p>
        </p:txBody>
      </p:sp>
      <p:pic>
        <p:nvPicPr>
          <p:cNvPr id="3" name="Picture 2" descr="MidAmerican Energ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18" y="2209800"/>
            <a:ext cx="263065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6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Suppliers</a:t>
            </a:r>
            <a:endParaRPr lang="en-US" dirty="0"/>
          </a:p>
        </p:txBody>
      </p:sp>
      <p:pic>
        <p:nvPicPr>
          <p:cNvPr id="3" name="Picture 2" descr="MidAmerican Energ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lliant Energy logo -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4765"/>
            <a:ext cx="3581400" cy="12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18" y="2209800"/>
            <a:ext cx="263065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2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Suppliers</a:t>
            </a:r>
            <a:endParaRPr lang="en-US" dirty="0"/>
          </a:p>
        </p:txBody>
      </p:sp>
      <p:pic>
        <p:nvPicPr>
          <p:cNvPr id="3" name="Picture 2" descr="MidAmerican Energ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lliant Energy logo -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4765"/>
            <a:ext cx="3581400" cy="12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44" y="3819525"/>
            <a:ext cx="1647956" cy="152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18" y="2209800"/>
            <a:ext cx="263065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2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Suppliers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44" y="3819525"/>
            <a:ext cx="1647956" cy="152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t2.gstatic.com/images?q=tbn:ANd9GcRN6O81Pk2Gr0wtC2WHGujyR7K9ezy9RHctvIjF7VIl4xaxn41Y5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24335"/>
            <a:ext cx="2377440" cy="365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8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Renewable Fuels</a:t>
            </a:r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5" r="27039" b="-19876"/>
          <a:stretch/>
        </p:blipFill>
        <p:spPr bwMode="auto">
          <a:xfrm>
            <a:off x="533400" y="2667000"/>
            <a:ext cx="3246901" cy="33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2743200" cy="178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biomassmagazine.com/uploads/posts/web/2011/12/resize/13245933546876-300x300-nou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56280"/>
            <a:ext cx="2950762" cy="21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>
          <a:solidFill>
            <a:srgbClr val="C00000"/>
          </a:solidFill>
          <a:tailEnd type="arrow"/>
        </a:ln>
        <a:effectLst>
          <a:glow rad="50800">
            <a:srgbClr val="C00000">
              <a:alpha val="45000"/>
            </a:srgbClr>
          </a:glow>
        </a:effectLst>
      </a:spPr>
      <a:bodyPr/>
      <a:lstStyle/>
      <a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8D3FAB2A5F848BBD4713F7B2F0E39" ma:contentTypeVersion="0" ma:contentTypeDescription="Create a new document." ma:contentTypeScope="" ma:versionID="02a3e6da7b3df1da39adb99003fba8f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B9FC5B-88B1-4BCC-BE04-D811514F48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E86C02-4BBB-420B-8D1B-FD5AF662AAE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058A7C-74E3-40DC-8FFC-F384D7A7F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4811</TotalTime>
  <Words>651</Words>
  <Application>Microsoft Office PowerPoint</Application>
  <PresentationFormat>On-screen Show (4:3)</PresentationFormat>
  <Paragraphs>331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ＭＳ Ｐゴシック</vt:lpstr>
      <vt:lpstr>Arial</vt:lpstr>
      <vt:lpstr>Calibri</vt:lpstr>
      <vt:lpstr>Consolas</vt:lpstr>
      <vt:lpstr>Corbel</vt:lpstr>
      <vt:lpstr>Wingdings</vt:lpstr>
      <vt:lpstr>Wingdings 2</vt:lpstr>
      <vt:lpstr>Wingdings 3</vt:lpstr>
      <vt:lpstr>Office Theme</vt:lpstr>
      <vt:lpstr>2_Metro</vt:lpstr>
      <vt:lpstr>Presentation</vt:lpstr>
      <vt:lpstr>Worksheet</vt:lpstr>
      <vt:lpstr>Overview of Campus Energy Systems    October 9, 2013</vt:lpstr>
      <vt:lpstr>Utilities &amp; Energy Management</vt:lpstr>
      <vt:lpstr>Supply Side</vt:lpstr>
      <vt:lpstr>Energy Suppliers</vt:lpstr>
      <vt:lpstr>Energy Suppliers</vt:lpstr>
      <vt:lpstr>Energy Suppliers</vt:lpstr>
      <vt:lpstr>Energy Suppliers</vt:lpstr>
      <vt:lpstr>Energy Suppliers</vt:lpstr>
      <vt:lpstr>Other Renewable Fuels</vt:lpstr>
      <vt:lpstr>Solar, Wind &amp; Geothermal </vt:lpstr>
      <vt:lpstr>Plant Operations</vt:lpstr>
      <vt:lpstr>Solid Fuel Boiler</vt:lpstr>
      <vt:lpstr>Boiler #10 – Stoker Boiler</vt:lpstr>
      <vt:lpstr>Boiler #11 – Fluidized Bed</vt:lpstr>
      <vt:lpstr>Turbine Generator</vt:lpstr>
      <vt:lpstr>Typical Utility System</vt:lpstr>
      <vt:lpstr>Cogeneration System</vt:lpstr>
      <vt:lpstr>PowerPoint Presentation</vt:lpstr>
      <vt:lpstr>Utilities &amp; Energy Management</vt:lpstr>
      <vt:lpstr>Purchased Fuels</vt:lpstr>
      <vt:lpstr>Purchased Energy</vt:lpstr>
      <vt:lpstr>Distribution by Energy Content</vt:lpstr>
      <vt:lpstr>Utilities Enterprise Budget</vt:lpstr>
      <vt:lpstr>Mid American Incentives</vt:lpstr>
      <vt:lpstr>Curtailment Response</vt:lpstr>
      <vt:lpstr>PowerPoint Presentation</vt:lpstr>
      <vt:lpstr>Energy Use By Buildings FY2013</vt:lpstr>
      <vt:lpstr>PowerPoint Presentation</vt:lpstr>
      <vt:lpstr>PowerPoint Presentation</vt:lpstr>
      <vt:lpstr>Top Energy Intensive Buildings</vt:lpstr>
      <vt:lpstr>Energy Control Center</vt:lpstr>
    </vt:vector>
  </TitlesOfParts>
  <Company>Facilities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Viki Mueller</dc:creator>
  <cp:lastModifiedBy>Albaugh Kleppe, Shawn A</cp:lastModifiedBy>
  <cp:revision>169</cp:revision>
  <cp:lastPrinted>2013-10-09T12:41:32Z</cp:lastPrinted>
  <dcterms:created xsi:type="dcterms:W3CDTF">2008-03-06T23:20:26Z</dcterms:created>
  <dcterms:modified xsi:type="dcterms:W3CDTF">2013-10-09T14:44:52Z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0x010100B808D3FAB2A5F848BBD4713F7B2F0E39</vt:lpwstr>
  </property>
</Properties>
</file>